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7" r:id="rId3"/>
    <p:sldId id="261" r:id="rId4"/>
    <p:sldId id="272" r:id="rId5"/>
    <p:sldId id="271" r:id="rId6"/>
    <p:sldId id="258" r:id="rId7"/>
    <p:sldId id="266" r:id="rId8"/>
    <p:sldId id="270" r:id="rId9"/>
    <p:sldId id="269" r:id="rId10"/>
    <p:sldId id="259" r:id="rId11"/>
    <p:sldId id="264" r:id="rId12"/>
    <p:sldId id="263" r:id="rId1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CCA5"/>
    <a:srgbClr val="465356"/>
    <a:srgbClr val="153C5F"/>
    <a:srgbClr val="B37A4C"/>
    <a:srgbClr val="51BAA4"/>
    <a:srgbClr val="3B8C8B"/>
    <a:srgbClr val="3B9582"/>
    <a:srgbClr val="41A590"/>
    <a:srgbClr val="DEE1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5"/>
    <p:restoredTop sz="94674"/>
  </p:normalViewPr>
  <p:slideViewPr>
    <p:cSldViewPr>
      <p:cViewPr varScale="1">
        <p:scale>
          <a:sx n="162" d="100"/>
          <a:sy n="162" d="100"/>
        </p:scale>
        <p:origin x="200" y="18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524E9-7E2F-488B-9673-FDD610997E49}" type="datetimeFigureOut">
              <a:rPr lang="zh-CN" altLang="en-US" smtClean="0"/>
              <a:t>2019/9/25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867E3-9415-4359-B0FA-31F481C40E63}" type="slidenum">
              <a:rPr lang="zh-CN" altLang="en-US" smtClean="0"/>
              <a:t>‹#›</a:t>
            </a:fld>
            <a:endParaRPr lang="zh-CN" altLang="en-US"/>
          </a:p>
        </p:txBody>
      </p:sp>
    </p:spTree>
    <p:extLst>
      <p:ext uri="{BB962C8B-B14F-4D97-AF65-F5344CB8AC3E}">
        <p14:creationId xmlns:p14="http://schemas.microsoft.com/office/powerpoint/2010/main" val="3348644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皆さんこんにちは。私は尹鴻韜です。皆さんにお会いできてとても嬉しいです。</a:t>
            </a:r>
          </a:p>
          <a:p>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a:t>
            </a:fld>
            <a:endParaRPr lang="zh-CN" altLang="en-US"/>
          </a:p>
        </p:txBody>
      </p:sp>
    </p:spTree>
    <p:extLst>
      <p:ext uri="{BB962C8B-B14F-4D97-AF65-F5344CB8AC3E}">
        <p14:creationId xmlns:p14="http://schemas.microsoft.com/office/powerpoint/2010/main" val="19296748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最後は私が設定した研修期間の目標を紹介します。</a:t>
            </a:r>
          </a:p>
          <a:p>
            <a:r>
              <a:rPr lang="ja-JP" altLang="en-US" sz="1200" b="0" i="0" kern="1200" dirty="0" smtClean="0">
                <a:solidFill>
                  <a:schemeClr val="tx1"/>
                </a:solidFill>
                <a:effectLst/>
                <a:latin typeface="+mn-lt"/>
                <a:ea typeface="+mn-ea"/>
                <a:cs typeface="+mn-cs"/>
              </a:rPr>
              <a:t>今私のプログラムは主にアンドロイドの開発ですでもアンドロイドの</a:t>
            </a:r>
            <a:r>
              <a:rPr lang="ja-JP" altLang="en-US" sz="1200" b="0" i="0" kern="1200" dirty="0" smtClean="0">
                <a:solidFill>
                  <a:schemeClr val="tx1"/>
                </a:solidFill>
                <a:effectLst/>
                <a:latin typeface="+mn-lt"/>
                <a:ea typeface="+mn-ea"/>
                <a:cs typeface="+mn-cs"/>
              </a:rPr>
              <a:t>知識</a:t>
            </a:r>
            <a:r>
              <a:rPr lang="ja-JP" altLang="en-US" sz="1200" b="0" i="0" kern="1200" dirty="0" smtClean="0">
                <a:solidFill>
                  <a:schemeClr val="tx1"/>
                </a:solidFill>
                <a:effectLst/>
                <a:latin typeface="+mn-lt"/>
                <a:ea typeface="+mn-ea"/>
                <a:cs typeface="+mn-cs"/>
              </a:rPr>
              <a:t>は</a:t>
            </a:r>
            <a:r>
              <a:rPr lang="ja-JP" altLang="en-US" sz="1200" b="0" i="0" kern="1200" dirty="0" smtClean="0">
                <a:solidFill>
                  <a:schemeClr val="tx1"/>
                </a:solidFill>
                <a:effectLst/>
                <a:latin typeface="+mn-lt"/>
                <a:ea typeface="+mn-ea"/>
                <a:cs typeface="+mn-cs"/>
              </a:rPr>
              <a:t>あまり</a:t>
            </a:r>
            <a:r>
              <a:rPr lang="ja-JP" altLang="en-US" sz="1200" b="0" i="0" kern="1200" dirty="0" smtClean="0">
                <a:solidFill>
                  <a:schemeClr val="tx1"/>
                </a:solidFill>
                <a:effectLst/>
                <a:latin typeface="+mn-lt"/>
                <a:ea typeface="+mn-ea"/>
                <a:cs typeface="+mn-cs"/>
              </a:rPr>
              <a:t>勉強した</a:t>
            </a:r>
            <a:r>
              <a:rPr lang="ja-JP" altLang="en-US" sz="1200" b="0" i="0" kern="1200" dirty="0" smtClean="0">
                <a:solidFill>
                  <a:schemeClr val="tx1"/>
                </a:solidFill>
                <a:effectLst/>
                <a:latin typeface="+mn-lt"/>
                <a:ea typeface="+mn-ea"/>
                <a:cs typeface="+mn-cs"/>
              </a:rPr>
              <a:t>こと</a:t>
            </a:r>
            <a:r>
              <a:rPr lang="ja-JP" altLang="en-US" sz="1200" b="0" i="0" kern="1200" dirty="0" smtClean="0">
                <a:solidFill>
                  <a:schemeClr val="tx1"/>
                </a:solidFill>
                <a:effectLst/>
                <a:latin typeface="+mn-lt"/>
                <a:ea typeface="+mn-ea"/>
                <a:cs typeface="+mn-cs"/>
              </a:rPr>
              <a:t>がないので</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始めた時</a:t>
            </a:r>
            <a:r>
              <a:rPr lang="ja-JP" altLang="en-US" sz="1200" b="0" i="0" kern="1200" dirty="0" smtClean="0">
                <a:solidFill>
                  <a:schemeClr val="tx1"/>
                </a:solidFill>
                <a:effectLst/>
                <a:latin typeface="+mn-lt"/>
                <a:ea typeface="+mn-ea"/>
                <a:cs typeface="+mn-cs"/>
              </a:rPr>
              <a:t>私ちょっと</a:t>
            </a:r>
            <a:r>
              <a:rPr lang="ja-JP" altLang="en-US" sz="1200" b="0" i="0" kern="1200" dirty="0" smtClean="0">
                <a:solidFill>
                  <a:schemeClr val="tx1"/>
                </a:solidFill>
                <a:effectLst/>
                <a:latin typeface="+mn-lt"/>
                <a:ea typeface="+mn-ea"/>
                <a:cs typeface="+mn-cs"/>
              </a:rPr>
              <a:t>難しいかもしれませんが、この</a:t>
            </a:r>
            <a:r>
              <a:rPr lang="en-US" altLang="ja-JP" sz="1200" b="0" i="0" kern="1200" dirty="0" smtClean="0">
                <a:solidFill>
                  <a:schemeClr val="tx1"/>
                </a:solidFill>
                <a:effectLst/>
                <a:latin typeface="+mn-lt"/>
                <a:ea typeface="+mn-ea"/>
                <a:cs typeface="+mn-cs"/>
              </a:rPr>
              <a:t>1</a:t>
            </a:r>
            <a:r>
              <a:rPr lang="ja-JP" altLang="en-US" sz="1200" b="0" i="0" kern="1200" dirty="0" smtClean="0">
                <a:solidFill>
                  <a:schemeClr val="tx1"/>
                </a:solidFill>
                <a:effectLst/>
                <a:latin typeface="+mn-lt"/>
                <a:ea typeface="+mn-ea"/>
                <a:cs typeface="+mn-cs"/>
              </a:rPr>
              <a:t>か月の勉強を経て、今では基本的</a:t>
            </a:r>
            <a:r>
              <a:rPr lang="ja-JP" altLang="en-US" sz="1200" b="0" i="0" kern="1200" dirty="0" smtClean="0">
                <a:solidFill>
                  <a:schemeClr val="tx1"/>
                </a:solidFill>
                <a:effectLst/>
                <a:latin typeface="+mn-lt"/>
                <a:ea typeface="+mn-ea"/>
                <a:cs typeface="+mn-cs"/>
              </a:rPr>
              <a:t>に</a:t>
            </a:r>
            <a:r>
              <a:rPr lang="ja-JP" altLang="en-US" sz="1200" b="0" i="0" kern="1200" dirty="0" smtClean="0">
                <a:solidFill>
                  <a:schemeClr val="tx1"/>
                </a:solidFill>
                <a:effectLst/>
                <a:latin typeface="+mn-lt"/>
                <a:ea typeface="+mn-ea"/>
                <a:cs typeface="+mn-cs"/>
              </a:rPr>
              <a:t>知識を</a:t>
            </a:r>
            <a:r>
              <a:rPr lang="ja-JP" altLang="en-US" sz="1200" b="0" i="0" kern="1200" dirty="0" smtClean="0">
                <a:solidFill>
                  <a:schemeClr val="tx1"/>
                </a:solidFill>
                <a:effectLst/>
                <a:latin typeface="+mn-lt"/>
                <a:ea typeface="+mn-ea"/>
                <a:cs typeface="+mn-cs"/>
              </a:rPr>
              <a:t>身</a:t>
            </a:r>
            <a:r>
              <a:rPr lang="ja-JP" altLang="en-US" sz="1200" b="0" i="0" kern="1200" dirty="0" smtClean="0">
                <a:solidFill>
                  <a:schemeClr val="tx1"/>
                </a:solidFill>
                <a:effectLst/>
                <a:latin typeface="+mn-lt"/>
                <a:ea typeface="+mn-ea"/>
                <a:cs typeface="+mn-cs"/>
              </a:rPr>
              <a:t>につけています。この</a:t>
            </a:r>
            <a:r>
              <a:rPr lang="en-US" altLang="ja-JP" sz="1200" b="0" i="0" kern="1200" dirty="0" smtClean="0">
                <a:solidFill>
                  <a:schemeClr val="tx1"/>
                </a:solidFill>
                <a:effectLst/>
                <a:latin typeface="+mn-lt"/>
                <a:ea typeface="+mn-ea"/>
                <a:cs typeface="+mn-cs"/>
              </a:rPr>
              <a:t>1</a:t>
            </a:r>
            <a:r>
              <a:rPr lang="ja-JP" altLang="en-US" sz="1200" b="0" i="0" kern="1200" dirty="0" smtClean="0">
                <a:solidFill>
                  <a:schemeClr val="tx1"/>
                </a:solidFill>
                <a:effectLst/>
                <a:latin typeface="+mn-lt"/>
                <a:ea typeface="+mn-ea"/>
                <a:cs typeface="+mn-cs"/>
              </a:rPr>
              <a:t>か月の間に、</a:t>
            </a:r>
            <a:r>
              <a:rPr lang="en-US" altLang="ja-JP" sz="1200" b="0" i="0" kern="1200" dirty="0" smtClean="0">
                <a:solidFill>
                  <a:schemeClr val="tx1"/>
                </a:solidFill>
                <a:effectLst/>
                <a:latin typeface="+mn-lt"/>
                <a:ea typeface="+mn-ea"/>
                <a:cs typeface="+mn-cs"/>
              </a:rPr>
              <a:t>google</a:t>
            </a:r>
            <a:r>
              <a:rPr lang="ja-JP" altLang="en-US" sz="1200" b="0" i="0" kern="1200" dirty="0" smtClean="0">
                <a:solidFill>
                  <a:schemeClr val="tx1"/>
                </a:solidFill>
                <a:effectLst/>
                <a:latin typeface="+mn-lt"/>
                <a:ea typeface="+mn-ea"/>
                <a:cs typeface="+mn-cs"/>
              </a:rPr>
              <a:t>マップや</a:t>
            </a:r>
            <a:r>
              <a:rPr lang="en-US" altLang="ja-JP" sz="1200" b="0" i="0" kern="1200" dirty="0" smtClean="0">
                <a:solidFill>
                  <a:schemeClr val="tx1"/>
                </a:solidFill>
                <a:effectLst/>
                <a:latin typeface="+mn-lt"/>
                <a:ea typeface="+mn-ea"/>
                <a:cs typeface="+mn-cs"/>
              </a:rPr>
              <a:t>google</a:t>
            </a:r>
            <a:r>
              <a:rPr lang="ja-JP" altLang="en-US" sz="1200" b="0" i="0" kern="1200" dirty="0" smtClean="0">
                <a:solidFill>
                  <a:schemeClr val="tx1"/>
                </a:solidFill>
                <a:effectLst/>
                <a:latin typeface="+mn-lt"/>
                <a:ea typeface="+mn-ea"/>
                <a:cs typeface="+mn-cs"/>
              </a:rPr>
              <a:t>ミュージック</a:t>
            </a:r>
            <a:r>
              <a:rPr lang="ja-JP" altLang="en-US" sz="1200" b="0" i="0" kern="1200" dirty="0" smtClean="0">
                <a:solidFill>
                  <a:schemeClr val="tx1"/>
                </a:solidFill>
                <a:effectLst/>
                <a:latin typeface="+mn-lt"/>
                <a:ea typeface="+mn-ea"/>
                <a:cs typeface="+mn-cs"/>
              </a:rPr>
              <a:t>について</a:t>
            </a:r>
            <a:r>
              <a:rPr lang="ja-JP" altLang="en-US" sz="1200" b="0" i="0" kern="1200" dirty="0" smtClean="0">
                <a:solidFill>
                  <a:schemeClr val="tx1"/>
                </a:solidFill>
                <a:effectLst/>
                <a:latin typeface="+mn-lt"/>
                <a:ea typeface="+mn-ea"/>
                <a:cs typeface="+mn-cs"/>
              </a:rPr>
              <a:t>の</a:t>
            </a:r>
            <a:r>
              <a:rPr lang="ja-JP" altLang="en-US" sz="1200" b="0" i="0" kern="1200" dirty="0" smtClean="0">
                <a:solidFill>
                  <a:schemeClr val="tx1"/>
                </a:solidFill>
                <a:effectLst/>
                <a:latin typeface="+mn-lt"/>
                <a:ea typeface="+mn-ea"/>
                <a:cs typeface="+mn-cs"/>
              </a:rPr>
              <a:t>課題を調査しました。次の</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か月で、山本さんに私の力が差し上げます。これからどんどん勉強していきます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10</a:t>
            </a:fld>
            <a:endParaRPr lang="zh-CN" altLang="en-US"/>
          </a:p>
        </p:txBody>
      </p:sp>
    </p:spTree>
    <p:extLst>
      <p:ext uri="{BB962C8B-B14F-4D97-AF65-F5344CB8AC3E}">
        <p14:creationId xmlns:p14="http://schemas.microsoft.com/office/powerpoint/2010/main" val="409240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有岡部長深澤部長山本さん</a:t>
            </a:r>
            <a:r>
              <a:rPr lang="ja-JP" altLang="en-US" sz="1200" b="0" i="0" kern="1200" dirty="0" smtClean="0">
                <a:solidFill>
                  <a:schemeClr val="tx1"/>
                </a:solidFill>
                <a:effectLst/>
                <a:latin typeface="+mn-lt"/>
                <a:ea typeface="+mn-ea"/>
                <a:cs typeface="+mn-cs"/>
              </a:rPr>
              <a:t>皆さん</a:t>
            </a:r>
            <a:r>
              <a:rPr lang="ja-JP" altLang="en-US" sz="1200" b="0" i="0" kern="1200" dirty="0" smtClean="0">
                <a:solidFill>
                  <a:schemeClr val="tx1"/>
                </a:solidFill>
                <a:effectLst/>
                <a:latin typeface="+mn-lt"/>
                <a:ea typeface="+mn-ea"/>
                <a:cs typeface="+mn-cs"/>
              </a:rPr>
              <a:t>と知り合うことは私の光栄です。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11</a:t>
            </a:fld>
            <a:endParaRPr lang="zh-CN" altLang="en-US"/>
          </a:p>
        </p:txBody>
      </p:sp>
    </p:spTree>
    <p:extLst>
      <p:ext uri="{BB962C8B-B14F-4D97-AF65-F5344CB8AC3E}">
        <p14:creationId xmlns:p14="http://schemas.microsoft.com/office/powerpoint/2010/main" val="3245125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私は今第三本部第四部で働いています、山本さんは私のトレーナーです、この間はお世話になりありがとうございました、出身は大連です、でも子供の時上海に住んでいました。上海でここ数年の生活は私の独立性を鍛えて、そして大都市（だいとし）を好きになった。高校と大学は大連で通っています。大学の専攻は情報技術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2</a:t>
            </a:fld>
            <a:endParaRPr lang="zh-CN" altLang="en-US"/>
          </a:p>
        </p:txBody>
      </p:sp>
    </p:spTree>
    <p:extLst>
      <p:ext uri="{BB962C8B-B14F-4D97-AF65-F5344CB8AC3E}">
        <p14:creationId xmlns:p14="http://schemas.microsoft.com/office/powerpoint/2010/main" val="376125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これ大連の电车です、子供の頃から存在して</a:t>
            </a:r>
            <a:r>
              <a:rPr lang="ja-JP" altLang="en-US" sz="1200" b="0" i="0" kern="1200" dirty="0" smtClean="0">
                <a:solidFill>
                  <a:schemeClr val="tx1"/>
                </a:solidFill>
                <a:effectLst/>
                <a:latin typeface="+mn-lt"/>
                <a:ea typeface="+mn-ea"/>
                <a:cs typeface="+mn-cs"/>
              </a:rPr>
              <a:t>い</a:t>
            </a:r>
            <a:r>
              <a:rPr lang="ja-JP" altLang="en-US" sz="1200" b="0" i="0" kern="1200" dirty="0" smtClean="0">
                <a:solidFill>
                  <a:schemeClr val="tx1"/>
                </a:solidFill>
                <a:effectLst/>
                <a:latin typeface="+mn-lt"/>
                <a:ea typeface="+mn-ea"/>
                <a:cs typeface="+mn-cs"/>
              </a:rPr>
              <a:t>ました</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電車のスピードは遅いで、人々は座って風景を楽しむことができる。私は小さい時アニメやゲームを好きです。ゲーム</a:t>
            </a:r>
            <a:r>
              <a:rPr lang="ja-JP" altLang="en-US" sz="1200" b="0" i="0" kern="1200" dirty="0" smtClean="0">
                <a:solidFill>
                  <a:schemeClr val="tx1"/>
                </a:solidFill>
                <a:effectLst/>
                <a:latin typeface="+mn-lt"/>
                <a:ea typeface="+mn-ea"/>
                <a:cs typeface="+mn-cs"/>
              </a:rPr>
              <a:t>を</a:t>
            </a:r>
            <a:r>
              <a:rPr lang="ja-JP" altLang="en-US" sz="1200" b="0" i="0" kern="1200" dirty="0" smtClean="0">
                <a:solidFill>
                  <a:schemeClr val="tx1"/>
                </a:solidFill>
                <a:effectLst/>
                <a:latin typeface="+mn-lt"/>
                <a:ea typeface="+mn-ea"/>
                <a:cs typeface="+mn-cs"/>
              </a:rPr>
              <a:t>した</a:t>
            </a:r>
            <a:r>
              <a:rPr lang="ja-JP" altLang="en-US" sz="1200" b="0" i="0" kern="1200" dirty="0" smtClean="0">
                <a:solidFill>
                  <a:schemeClr val="tx1"/>
                </a:solidFill>
                <a:effectLst/>
                <a:latin typeface="+mn-lt"/>
                <a:ea typeface="+mn-ea"/>
                <a:cs typeface="+mn-cs"/>
              </a:rPr>
              <a:t>とき</a:t>
            </a:r>
            <a:r>
              <a:rPr lang="ja-JP" altLang="en-US" sz="1200" b="0" i="0" kern="1200" dirty="0" smtClean="0">
                <a:solidFill>
                  <a:schemeClr val="tx1"/>
                </a:solidFill>
                <a:effectLst/>
                <a:latin typeface="+mn-lt"/>
                <a:ea typeface="+mn-ea"/>
                <a:cs typeface="+mn-cs"/>
              </a:rPr>
              <a:t>誰も私に勝つことができません。しかし年を取るにつれて、</a:t>
            </a:r>
            <a:r>
              <a:rPr lang="ja-JP" altLang="en-US" sz="1200" b="0" i="0" kern="1200" dirty="0" smtClean="0">
                <a:solidFill>
                  <a:schemeClr val="tx1"/>
                </a:solidFill>
                <a:effectLst/>
                <a:latin typeface="+mn-lt"/>
                <a:ea typeface="+mn-ea"/>
                <a:cs typeface="+mn-cs"/>
              </a:rPr>
              <a:t>私の趣味</a:t>
            </a:r>
            <a:r>
              <a:rPr lang="ja-JP" altLang="en-US" sz="1200" b="0" i="0" kern="1200" dirty="0" smtClean="0">
                <a:solidFill>
                  <a:schemeClr val="tx1"/>
                </a:solidFill>
                <a:effectLst/>
                <a:latin typeface="+mn-lt"/>
                <a:ea typeface="+mn-ea"/>
                <a:cs typeface="+mn-cs"/>
              </a:rPr>
              <a:t>は変換しました</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例えば釣り、ランニングなど。</a:t>
            </a:r>
          </a:p>
          <a:p>
            <a:r>
              <a:rPr lang="ja-JP" altLang="en-US" sz="1200" b="0" i="0" kern="1200" dirty="0" smtClean="0">
                <a:solidFill>
                  <a:schemeClr val="tx1"/>
                </a:solidFill>
                <a:effectLst/>
                <a:latin typeface="+mn-lt"/>
                <a:ea typeface="+mn-ea"/>
                <a:cs typeface="+mn-cs"/>
              </a:rPr>
              <a:t>ランニングことが好きになったのは今年でした。初めて日本に来たときは</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キロしか走れなかったけど、今は</a:t>
            </a:r>
            <a:r>
              <a:rPr lang="en-US" altLang="ja-JP" sz="1200" b="0" i="0" kern="1200" dirty="0" smtClean="0">
                <a:solidFill>
                  <a:schemeClr val="tx1"/>
                </a:solidFill>
                <a:effectLst/>
                <a:latin typeface="+mn-lt"/>
                <a:ea typeface="+mn-ea"/>
                <a:cs typeface="+mn-cs"/>
              </a:rPr>
              <a:t>5</a:t>
            </a:r>
            <a:r>
              <a:rPr lang="ja-JP" altLang="en-US" sz="1200" b="0" i="0" kern="1200" dirty="0" smtClean="0">
                <a:solidFill>
                  <a:schemeClr val="tx1"/>
                </a:solidFill>
                <a:effectLst/>
                <a:latin typeface="+mn-lt"/>
                <a:ea typeface="+mn-ea"/>
                <a:cs typeface="+mn-cs"/>
              </a:rPr>
              <a:t>キロを超えている。</a:t>
            </a:r>
            <a:r>
              <a:rPr lang="ja-JP" altLang="en-US" sz="1200" b="0" i="0" kern="1200" dirty="0" smtClean="0">
                <a:solidFill>
                  <a:schemeClr val="tx1"/>
                </a:solidFill>
                <a:effectLst/>
                <a:latin typeface="+mn-lt"/>
                <a:ea typeface="+mn-ea"/>
                <a:cs typeface="+mn-cs"/>
              </a:rPr>
              <a:t>ランニング</a:t>
            </a:r>
            <a:r>
              <a:rPr lang="ja-JP" altLang="en-US" sz="1200" b="0" i="0" kern="1200" dirty="0" smtClean="0">
                <a:solidFill>
                  <a:schemeClr val="tx1"/>
                </a:solidFill>
                <a:effectLst/>
                <a:latin typeface="+mn-lt"/>
                <a:ea typeface="+mn-ea"/>
                <a:cs typeface="+mn-cs"/>
              </a:rPr>
              <a:t>する時</a:t>
            </a:r>
            <a:r>
              <a:rPr lang="ja-JP" altLang="en-US" sz="1200" b="0" i="0" kern="1200" dirty="0" smtClean="0">
                <a:solidFill>
                  <a:schemeClr val="tx1"/>
                </a:solidFill>
                <a:effectLst/>
                <a:latin typeface="+mn-lt"/>
                <a:ea typeface="+mn-ea"/>
                <a:cs typeface="+mn-cs"/>
              </a:rPr>
              <a:t>体</a:t>
            </a:r>
            <a:r>
              <a:rPr lang="ja-JP" altLang="en-US" sz="1200" b="0" i="0" kern="1200" dirty="0" smtClean="0">
                <a:solidFill>
                  <a:schemeClr val="tx1"/>
                </a:solidFill>
                <a:effectLst/>
                <a:latin typeface="+mn-lt"/>
                <a:ea typeface="+mn-ea"/>
                <a:cs typeface="+mn-cs"/>
              </a:rPr>
              <a:t>の小さな欠陥</a:t>
            </a:r>
            <a:r>
              <a:rPr lang="zh-CN"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けっかん</a:t>
            </a:r>
            <a:r>
              <a:rPr lang="zh-CN"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が見つかった、</a:t>
            </a:r>
            <a:r>
              <a:rPr lang="en-US" altLang="ja-JP" sz="1200" b="0" i="0" kern="1200" dirty="0" smtClean="0">
                <a:solidFill>
                  <a:schemeClr val="tx1"/>
                </a:solidFill>
                <a:effectLst/>
                <a:latin typeface="+mn-lt"/>
                <a:ea typeface="+mn-ea"/>
                <a:cs typeface="+mn-cs"/>
              </a:rPr>
              <a:t>4</a:t>
            </a:r>
            <a:r>
              <a:rPr lang="ja-JP" altLang="en-US" sz="1200" b="0" i="0" kern="1200" dirty="0" smtClean="0">
                <a:solidFill>
                  <a:schemeClr val="tx1"/>
                </a:solidFill>
                <a:effectLst/>
                <a:latin typeface="+mn-lt"/>
                <a:ea typeface="+mn-ea"/>
                <a:cs typeface="+mn-cs"/>
              </a:rPr>
              <a:t>キロ</a:t>
            </a:r>
            <a:r>
              <a:rPr lang="ja-JP" altLang="en-US" sz="1200" b="0" i="0" kern="1200" dirty="0" smtClean="0">
                <a:solidFill>
                  <a:schemeClr val="tx1"/>
                </a:solidFill>
                <a:effectLst/>
                <a:latin typeface="+mn-lt"/>
                <a:ea typeface="+mn-ea"/>
                <a:cs typeface="+mn-cs"/>
              </a:rPr>
              <a:t>から</a:t>
            </a:r>
            <a:r>
              <a:rPr lang="ja-JP" altLang="en-US" sz="1200" b="0" i="0" kern="1200" dirty="0" smtClean="0">
                <a:solidFill>
                  <a:schemeClr val="tx1"/>
                </a:solidFill>
                <a:effectLst/>
                <a:latin typeface="+mn-lt"/>
                <a:ea typeface="+mn-ea"/>
                <a:cs typeface="+mn-cs"/>
              </a:rPr>
              <a:t>お腹</a:t>
            </a:r>
            <a:r>
              <a:rPr lang="ja-JP" altLang="en-US" sz="1200" b="0" i="0" kern="1200" dirty="0" smtClean="0">
                <a:solidFill>
                  <a:schemeClr val="tx1"/>
                </a:solidFill>
                <a:effectLst/>
                <a:latin typeface="+mn-lt"/>
                <a:ea typeface="+mn-ea"/>
                <a:cs typeface="+mn-cs"/>
              </a:rPr>
              <a:t>が</a:t>
            </a:r>
            <a:r>
              <a:rPr lang="ja-JP" altLang="en-US" sz="1200" b="0" i="0" kern="1200" dirty="0" smtClean="0">
                <a:solidFill>
                  <a:schemeClr val="tx1"/>
                </a:solidFill>
                <a:effectLst/>
                <a:latin typeface="+mn-lt"/>
                <a:ea typeface="+mn-ea"/>
                <a:cs typeface="+mn-cs"/>
              </a:rPr>
              <a:t>少し悪くなったので。もし</a:t>
            </a:r>
            <a:r>
              <a:rPr lang="ja-JP" altLang="en-US" sz="1200" b="0" i="0" kern="1200" dirty="0" smtClean="0">
                <a:solidFill>
                  <a:schemeClr val="tx1"/>
                </a:solidFill>
                <a:effectLst/>
                <a:latin typeface="+mn-lt"/>
                <a:ea typeface="+mn-ea"/>
                <a:cs typeface="+mn-cs"/>
              </a:rPr>
              <a:t>皆さん</a:t>
            </a:r>
            <a:r>
              <a:rPr lang="ja-JP" altLang="en-US" sz="1200" b="0" i="0" kern="1200" dirty="0" smtClean="0">
                <a:solidFill>
                  <a:schemeClr val="tx1"/>
                </a:solidFill>
                <a:effectLst/>
                <a:latin typeface="+mn-lt"/>
                <a:ea typeface="+mn-ea"/>
                <a:cs typeface="+mn-cs"/>
              </a:rPr>
              <a:t>は</a:t>
            </a:r>
            <a:r>
              <a:rPr lang="ja-JP" altLang="en-US" sz="1200" b="0" i="0" kern="1200" dirty="0" smtClean="0">
                <a:solidFill>
                  <a:schemeClr val="tx1"/>
                </a:solidFill>
                <a:effectLst/>
                <a:latin typeface="+mn-lt"/>
                <a:ea typeface="+mn-ea"/>
                <a:cs typeface="+mn-cs"/>
              </a:rPr>
              <a:t>机会</a:t>
            </a:r>
            <a:r>
              <a:rPr lang="ja-JP" altLang="en-US" sz="1200" b="0" i="0" kern="1200" dirty="0" smtClean="0">
                <a:solidFill>
                  <a:schemeClr val="tx1"/>
                </a:solidFill>
                <a:effectLst/>
                <a:latin typeface="+mn-lt"/>
                <a:ea typeface="+mn-ea"/>
                <a:cs typeface="+mn-cs"/>
              </a:rPr>
              <a:t>があれば、ランニングして</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それは</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無料な</a:t>
            </a:r>
            <a:r>
              <a:rPr lang="ja-JP" altLang="en-US" sz="1200" b="0" i="0" kern="1200" dirty="0" smtClean="0">
                <a:solidFill>
                  <a:schemeClr val="tx1"/>
                </a:solidFill>
                <a:effectLst/>
                <a:latin typeface="+mn-lt"/>
                <a:ea typeface="+mn-ea"/>
                <a:cs typeface="+mn-cs"/>
              </a:rPr>
              <a:t>健康</a:t>
            </a:r>
            <a:r>
              <a:rPr lang="ja-JP" altLang="en-US" sz="1200" b="0" i="0" kern="1200" dirty="0" smtClean="0">
                <a:solidFill>
                  <a:schemeClr val="tx1"/>
                </a:solidFill>
                <a:effectLst/>
                <a:latin typeface="+mn-lt"/>
                <a:ea typeface="+mn-ea"/>
                <a:cs typeface="+mn-cs"/>
              </a:rPr>
              <a:t>診断（しんだん</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ですよ</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これは私がランニング後に撮った写真です。</a:t>
            </a:r>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3</a:t>
            </a:fld>
            <a:endParaRPr lang="zh-CN" altLang="en-US"/>
          </a:p>
        </p:txBody>
      </p:sp>
    </p:spTree>
    <p:extLst>
      <p:ext uri="{BB962C8B-B14F-4D97-AF65-F5344CB8AC3E}">
        <p14:creationId xmlns:p14="http://schemas.microsoft.com/office/powerpoint/2010/main" val="1416651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これは私の学校</a:t>
            </a:r>
            <a:r>
              <a:rPr lang="ja-JP" altLang="en-US" sz="1200" b="0" i="0" kern="1200" dirty="0" smtClean="0">
                <a:solidFill>
                  <a:schemeClr val="tx1"/>
                </a:solidFill>
                <a:effectLst/>
                <a:latin typeface="+mn-lt"/>
                <a:ea typeface="+mn-ea"/>
                <a:cs typeface="+mn-cs"/>
              </a:rPr>
              <a:t>です。綺麗でしょう。</a:t>
            </a:r>
            <a:r>
              <a:rPr lang="ja-JP" altLang="en-US" sz="1200" b="0" i="0" kern="1200" dirty="0" smtClean="0">
                <a:solidFill>
                  <a:schemeClr val="tx1"/>
                </a:solidFill>
                <a:effectLst/>
                <a:latin typeface="+mn-lt"/>
                <a:ea typeface="+mn-ea"/>
                <a:cs typeface="+mn-cs"/>
              </a:rPr>
              <a:t>でも</a:t>
            </a:r>
            <a:r>
              <a:rPr lang="ja-JP" altLang="en-US" sz="1200" b="0" i="0" kern="1200" dirty="0" smtClean="0">
                <a:solidFill>
                  <a:schemeClr val="tx1"/>
                </a:solidFill>
                <a:effectLst/>
                <a:latin typeface="+mn-lt"/>
                <a:ea typeface="+mn-ea"/>
                <a:cs typeface="+mn-cs"/>
              </a:rPr>
              <a:t>山</a:t>
            </a:r>
            <a:r>
              <a:rPr lang="ja-JP" altLang="en-US" sz="1200" b="0" i="0" kern="1200" dirty="0" smtClean="0">
                <a:solidFill>
                  <a:schemeClr val="tx1"/>
                </a:solidFill>
                <a:effectLst/>
                <a:latin typeface="+mn-lt"/>
                <a:ea typeface="+mn-ea"/>
                <a:cs typeface="+mn-cs"/>
              </a:rPr>
              <a:t>に建てられてから、毎日山に登りなければならない、本当に大変です。これは学校の</a:t>
            </a:r>
            <a:r>
              <a:rPr lang="ja-JP" altLang="en-US" sz="1200" b="0" i="0" kern="1200" dirty="0" smtClean="0">
                <a:solidFill>
                  <a:schemeClr val="tx1"/>
                </a:solidFill>
                <a:effectLst/>
                <a:latin typeface="+mn-lt"/>
                <a:ea typeface="+mn-ea"/>
                <a:cs typeface="+mn-cs"/>
              </a:rPr>
              <a:t>図書館です、続いて</a:t>
            </a:r>
            <a:r>
              <a:rPr lang="ja-JP" altLang="en-US" sz="1200" b="0" i="0" kern="1200" dirty="0" smtClean="0">
                <a:solidFill>
                  <a:schemeClr val="tx1"/>
                </a:solidFill>
                <a:effectLst/>
                <a:latin typeface="+mn-lt"/>
                <a:ea typeface="+mn-ea"/>
                <a:cs typeface="+mn-cs"/>
              </a:rPr>
              <a:t>それは</a:t>
            </a:r>
            <a:r>
              <a:rPr lang="ja-JP" altLang="en-US" sz="1200" b="0" i="0" kern="1200" dirty="0" smtClean="0">
                <a:solidFill>
                  <a:schemeClr val="tx1"/>
                </a:solidFill>
                <a:effectLst/>
                <a:latin typeface="+mn-lt"/>
                <a:ea typeface="+mn-ea"/>
                <a:cs typeface="+mn-cs"/>
              </a:rPr>
              <a:t>大連</a:t>
            </a:r>
            <a:r>
              <a:rPr lang="ja-JP" altLang="en-US" sz="1200" b="0" i="0" kern="1200" dirty="0" smtClean="0">
                <a:solidFill>
                  <a:schemeClr val="tx1"/>
                </a:solidFill>
                <a:effectLst/>
                <a:latin typeface="+mn-lt"/>
                <a:ea typeface="+mn-ea"/>
                <a:cs typeface="+mn-cs"/>
              </a:rPr>
              <a:t>の最大の広場である星海広場です、もし皆さんが大連に</a:t>
            </a:r>
            <a:r>
              <a:rPr lang="ja-JP" altLang="en-US" sz="1200" b="0" i="0" kern="1200" dirty="0" smtClean="0">
                <a:solidFill>
                  <a:schemeClr val="tx1"/>
                </a:solidFill>
                <a:effectLst/>
                <a:latin typeface="+mn-lt"/>
                <a:ea typeface="+mn-ea"/>
                <a:cs typeface="+mn-cs"/>
              </a:rPr>
              <a:t>来</a:t>
            </a:r>
            <a:r>
              <a:rPr lang="ja-JP" altLang="en-US" sz="1200" b="0" i="0" kern="1200" dirty="0" smtClean="0">
                <a:solidFill>
                  <a:schemeClr val="tx1"/>
                </a:solidFill>
                <a:effectLst/>
                <a:latin typeface="+mn-lt"/>
                <a:ea typeface="+mn-ea"/>
                <a:cs typeface="+mn-cs"/>
              </a:rPr>
              <a:t>って。</a:t>
            </a:r>
            <a:r>
              <a:rPr lang="ja-JP" altLang="en-US" sz="1200" b="0" i="0" kern="1200" dirty="0" smtClean="0">
                <a:solidFill>
                  <a:schemeClr val="tx1"/>
                </a:solidFill>
                <a:effectLst/>
                <a:latin typeface="+mn-lt"/>
                <a:ea typeface="+mn-ea"/>
                <a:cs typeface="+mn-cs"/>
              </a:rPr>
              <a:t>是非こちら</a:t>
            </a:r>
            <a:r>
              <a:rPr lang="ja-JP" altLang="en-US" sz="1200" b="0" i="0" kern="1200" dirty="0" smtClean="0">
                <a:solidFill>
                  <a:schemeClr val="tx1"/>
                </a:solidFill>
                <a:effectLst/>
                <a:latin typeface="+mn-lt"/>
                <a:ea typeface="+mn-ea"/>
                <a:cs typeface="+mn-cs"/>
              </a:rPr>
              <a:t>へ</a:t>
            </a:r>
            <a:r>
              <a:rPr lang="ja-JP" altLang="en-US" sz="1200" b="0" i="0" kern="1200" dirty="0" smtClean="0">
                <a:solidFill>
                  <a:schemeClr val="tx1"/>
                </a:solidFill>
                <a:effectLst/>
                <a:latin typeface="+mn-lt"/>
                <a:ea typeface="+mn-ea"/>
                <a:cs typeface="+mn-cs"/>
              </a:rPr>
              <a:t>見</a:t>
            </a:r>
            <a:r>
              <a:rPr lang="ja-JP" altLang="en-US" sz="1200" b="0" i="0" kern="1200" dirty="0" smtClean="0">
                <a:solidFill>
                  <a:schemeClr val="tx1"/>
                </a:solidFill>
                <a:effectLst/>
                <a:latin typeface="+mn-lt"/>
                <a:ea typeface="+mn-ea"/>
                <a:cs typeface="+mn-cs"/>
              </a:rPr>
              <a:t>に行きます。これも大連のシンボル的な建物、</a:t>
            </a:r>
            <a:r>
              <a:rPr lang="en-US" altLang="zh-CN" sz="1200" b="0" i="0" kern="1200" dirty="0" smtClean="0">
                <a:solidFill>
                  <a:schemeClr val="tx1"/>
                </a:solidFill>
                <a:effectLst/>
                <a:latin typeface="+mn-lt"/>
                <a:ea typeface="+mn-ea"/>
                <a:cs typeface="+mn-cs"/>
              </a:rPr>
              <a:t>castle</a:t>
            </a:r>
            <a:r>
              <a:rPr lang="zh-CN" altLang="en-US" sz="1200" b="0" i="0" kern="120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hotel</a:t>
            </a:r>
            <a:r>
              <a:rPr lang="ja-JP" altLang="en-US" sz="1200" b="0" i="0" kern="1200" dirty="0" smtClean="0">
                <a:solidFill>
                  <a:schemeClr val="tx1"/>
                </a:solidFill>
                <a:effectLst/>
                <a:latin typeface="+mn-lt"/>
                <a:ea typeface="+mn-ea"/>
                <a:cs typeface="+mn-cs"/>
              </a:rPr>
              <a:t>です。高級なホテルで</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このホテルの</a:t>
            </a:r>
            <a:r>
              <a:rPr lang="ja-JP" altLang="en-US" sz="1200" b="0" i="0" kern="1200" dirty="0" smtClean="0">
                <a:solidFill>
                  <a:schemeClr val="tx1"/>
                </a:solidFill>
                <a:effectLst/>
                <a:latin typeface="+mn-lt"/>
                <a:ea typeface="+mn-ea"/>
                <a:cs typeface="+mn-cs"/>
              </a:rPr>
              <a:t>コスト</a:t>
            </a:r>
            <a:r>
              <a:rPr lang="ja-JP" altLang="en-US" sz="1200" b="0" i="0" kern="1200" dirty="0" smtClean="0">
                <a:solidFill>
                  <a:schemeClr val="tx1"/>
                </a:solidFill>
                <a:effectLst/>
                <a:latin typeface="+mn-lt"/>
                <a:ea typeface="+mn-ea"/>
                <a:cs typeface="+mn-cs"/>
              </a:rPr>
              <a:t>は日本のホテルより</a:t>
            </a:r>
            <a:r>
              <a:rPr lang="ja-JP" altLang="en-US" sz="1200" b="0" i="0" kern="1200" dirty="0" smtClean="0">
                <a:solidFill>
                  <a:schemeClr val="tx1"/>
                </a:solidFill>
                <a:effectLst/>
                <a:latin typeface="+mn-lt"/>
                <a:ea typeface="+mn-ea"/>
                <a:cs typeface="+mn-cs"/>
              </a:rPr>
              <a:t>少し高い</a:t>
            </a:r>
            <a:r>
              <a:rPr lang="ja-JP" altLang="en-US" sz="1200" b="0" i="0" kern="1200" dirty="0" smtClean="0">
                <a:solidFill>
                  <a:schemeClr val="tx1"/>
                </a:solidFill>
                <a:effectLst/>
                <a:latin typeface="+mn-lt"/>
                <a:ea typeface="+mn-ea"/>
                <a:cs typeface="+mn-cs"/>
              </a:rPr>
              <a:t>はずです。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4</a:t>
            </a:fld>
            <a:endParaRPr lang="zh-CN" altLang="en-US"/>
          </a:p>
        </p:txBody>
      </p:sp>
    </p:spTree>
    <p:extLst>
      <p:ext uri="{BB962C8B-B14F-4D97-AF65-F5344CB8AC3E}">
        <p14:creationId xmlns:p14="http://schemas.microsoft.com/office/powerpoint/2010/main" val="2085417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次へ私の好きな食べ物をご紹介します。最初は北京ダック、餃子、辛いの四川鍋、辛いものは好きです。下のは</a:t>
            </a:r>
            <a:r>
              <a:rPr lang="ja-JP" altLang="en-US" sz="1200" b="0" i="0" kern="1200" dirty="0" smtClean="0">
                <a:solidFill>
                  <a:schemeClr val="tx1"/>
                </a:solidFill>
                <a:effectLst/>
                <a:latin typeface="+mn-lt"/>
                <a:ea typeface="+mn-ea"/>
                <a:cs typeface="+mn-cs"/>
              </a:rPr>
              <a:t>焼肉</a:t>
            </a:r>
            <a:r>
              <a:rPr lang="ja-JP" altLang="en-US" sz="1200" b="0" i="0" kern="1200" dirty="0" smtClean="0">
                <a:solidFill>
                  <a:schemeClr val="tx1"/>
                </a:solidFill>
                <a:effectLst/>
                <a:latin typeface="+mn-lt"/>
                <a:ea typeface="+mn-ea"/>
                <a:cs typeface="+mn-cs"/>
              </a:rPr>
              <a:t>（やきにく）</a:t>
            </a:r>
            <a:r>
              <a:rPr lang="ja-JP" altLang="en-US" sz="1200" b="0" i="0" kern="1200" dirty="0" smtClean="0">
                <a:solidFill>
                  <a:schemeClr val="tx1"/>
                </a:solidFill>
                <a:effectLst/>
                <a:latin typeface="+mn-lt"/>
                <a:ea typeface="+mn-ea"/>
                <a:cs typeface="+mn-cs"/>
              </a:rPr>
              <a:t>です</a:t>
            </a:r>
            <a:r>
              <a:rPr lang="ja-JP" altLang="en-US" sz="1200" b="0" i="0" kern="1200" dirty="0" smtClean="0">
                <a:solidFill>
                  <a:schemeClr val="tx1"/>
                </a:solidFill>
                <a:effectLst/>
                <a:latin typeface="+mn-lt"/>
                <a:ea typeface="+mn-ea"/>
                <a:cs typeface="+mn-cs"/>
              </a:rPr>
              <a:t>。日本に来てから、食べ物の価格は本当に高い気ついた。中国より</a:t>
            </a:r>
            <a:r>
              <a:rPr lang="en-US" altLang="ja-JP" sz="1200" b="0" i="0" kern="1200" dirty="0" smtClean="0">
                <a:solidFill>
                  <a:schemeClr val="tx1"/>
                </a:solidFill>
                <a:effectLst/>
                <a:latin typeface="+mn-lt"/>
                <a:ea typeface="+mn-ea"/>
                <a:cs typeface="+mn-cs"/>
              </a:rPr>
              <a:t>2</a:t>
            </a:r>
            <a:r>
              <a:rPr lang="ja-JP" altLang="en-US" sz="1200" b="0" i="0" kern="1200" dirty="0" smtClean="0">
                <a:solidFill>
                  <a:schemeClr val="tx1"/>
                </a:solidFill>
                <a:effectLst/>
                <a:latin typeface="+mn-lt"/>
                <a:ea typeface="+mn-ea"/>
                <a:cs typeface="+mn-cs"/>
              </a:rPr>
              <a:t>倍も高いです。果物も高いですが、</a:t>
            </a:r>
            <a:r>
              <a:rPr lang="ja-JP" altLang="en-US" sz="1200" b="0" i="0" kern="1200" dirty="0" smtClean="0">
                <a:solidFill>
                  <a:schemeClr val="tx1"/>
                </a:solidFill>
                <a:effectLst/>
                <a:latin typeface="+mn-lt"/>
                <a:ea typeface="+mn-ea"/>
                <a:cs typeface="+mn-cs"/>
              </a:rPr>
              <a:t>でも</a:t>
            </a:r>
            <a:r>
              <a:rPr lang="ja-JP" altLang="en-US" sz="1200" b="0" i="0" kern="1200" dirty="0" smtClean="0">
                <a:solidFill>
                  <a:schemeClr val="tx1"/>
                </a:solidFill>
                <a:effectLst/>
                <a:latin typeface="+mn-lt"/>
                <a:ea typeface="+mn-ea"/>
                <a:cs typeface="+mn-cs"/>
              </a:rPr>
              <a:t>日本の食べ物は</a:t>
            </a:r>
            <a:r>
              <a:rPr lang="ja-JP" altLang="en-US" sz="1200" b="0" i="0" kern="1200" dirty="0" smtClean="0">
                <a:solidFill>
                  <a:schemeClr val="tx1"/>
                </a:solidFill>
                <a:effectLst/>
                <a:latin typeface="+mn-lt"/>
                <a:ea typeface="+mn-ea"/>
                <a:cs typeface="+mn-cs"/>
              </a:rPr>
              <a:t>本当</a:t>
            </a:r>
            <a:r>
              <a:rPr lang="ja-JP" altLang="en-US" sz="1200" b="0" i="0" kern="1200" dirty="0" smtClean="0">
                <a:solidFill>
                  <a:schemeClr val="tx1"/>
                </a:solidFill>
                <a:effectLst/>
                <a:latin typeface="+mn-lt"/>
                <a:ea typeface="+mn-ea"/>
                <a:cs typeface="+mn-cs"/>
              </a:rPr>
              <a:t>においしいです。最後は大連で人気の日本料理天ぷらです、私も好きです。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5</a:t>
            </a:fld>
            <a:endParaRPr lang="zh-CN" altLang="en-US"/>
          </a:p>
        </p:txBody>
      </p:sp>
    </p:spTree>
    <p:extLst>
      <p:ext uri="{BB962C8B-B14F-4D97-AF65-F5344CB8AC3E}">
        <p14:creationId xmlns:p14="http://schemas.microsoft.com/office/powerpoint/2010/main" val="1657126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a:t>
            </a:r>
            <a:r>
              <a:rPr lang="ja-JP" altLang="en-US" sz="1200" b="0" i="0" kern="1200" dirty="0" smtClean="0">
                <a:solidFill>
                  <a:schemeClr val="tx1"/>
                </a:solidFill>
                <a:effectLst/>
                <a:latin typeface="+mn-lt"/>
                <a:ea typeface="+mn-ea"/>
                <a:cs typeface="+mn-cs"/>
              </a:rPr>
              <a:t>日本</a:t>
            </a:r>
            <a:r>
              <a:rPr lang="ja-JP" altLang="en-US" sz="1200" b="0" i="0" kern="1200" dirty="0" smtClean="0">
                <a:solidFill>
                  <a:schemeClr val="tx1"/>
                </a:solidFill>
                <a:effectLst/>
                <a:latin typeface="+mn-lt"/>
                <a:ea typeface="+mn-ea"/>
                <a:cs typeface="+mn-cs"/>
              </a:rPr>
              <a:t>に</a:t>
            </a:r>
            <a:r>
              <a:rPr lang="ja-JP" altLang="en-US" sz="1200" b="0" i="0" kern="1200" dirty="0" smtClean="0">
                <a:solidFill>
                  <a:schemeClr val="tx1"/>
                </a:solidFill>
                <a:effectLst/>
                <a:latin typeface="+mn-lt"/>
                <a:ea typeface="+mn-ea"/>
                <a:cs typeface="+mn-cs"/>
              </a:rPr>
              <a:t>遊んで</a:t>
            </a:r>
            <a:r>
              <a:rPr lang="ja-JP" altLang="en-US" sz="1200" b="0" i="0" kern="1200" dirty="0" smtClean="0">
                <a:solidFill>
                  <a:schemeClr val="tx1"/>
                </a:solidFill>
                <a:effectLst/>
                <a:latin typeface="+mn-lt"/>
                <a:ea typeface="+mn-ea"/>
                <a:cs typeface="+mn-cs"/>
              </a:rPr>
              <a:t>いる時に撮った写真です。これは明治神宮まえのよさこい祭りです、参加者のみんなが特色</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とくしょく</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の服装</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Fukusō</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をしてダンスをしています、彼らの情熱</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Jōnetsu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と活気</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かっき</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を見ています。これは秋葉原に撮った写真です。秋葉原は</a:t>
            </a:r>
            <a:r>
              <a:rPr lang="ja-JP" altLang="en-US" sz="1200" b="0" i="0" kern="1200" dirty="0" smtClean="0">
                <a:solidFill>
                  <a:schemeClr val="tx1"/>
                </a:solidFill>
                <a:effectLst/>
                <a:latin typeface="+mn-lt"/>
                <a:ea typeface="+mn-ea"/>
                <a:cs typeface="+mn-cs"/>
              </a:rPr>
              <a:t>アニメ</a:t>
            </a:r>
            <a:r>
              <a:rPr lang="ja-JP" altLang="en-US" sz="1200" b="0" i="0" kern="1200" dirty="0" smtClean="0">
                <a:solidFill>
                  <a:schemeClr val="tx1"/>
                </a:solidFill>
                <a:effectLst/>
                <a:latin typeface="+mn-lt"/>
                <a:ea typeface="+mn-ea"/>
                <a:cs typeface="+mn-cs"/>
              </a:rPr>
              <a:t>の</a:t>
            </a:r>
            <a:r>
              <a:rPr lang="ja-JP" altLang="en-US" sz="1200" b="0" i="0" kern="1200" dirty="0" smtClean="0">
                <a:solidFill>
                  <a:schemeClr val="tx1"/>
                </a:solidFill>
                <a:effectLst/>
                <a:latin typeface="+mn-lt"/>
                <a:ea typeface="+mn-ea"/>
                <a:cs typeface="+mn-cs"/>
              </a:rPr>
              <a:t>天国</a:t>
            </a:r>
            <a:r>
              <a:rPr lang="ja-JP" altLang="en-US" sz="1200" b="0" i="0" kern="1200" dirty="0" smtClean="0">
                <a:solidFill>
                  <a:schemeClr val="tx1"/>
                </a:solidFill>
                <a:effectLst/>
                <a:latin typeface="+mn-lt"/>
                <a:ea typeface="+mn-ea"/>
                <a:cs typeface="+mn-cs"/>
              </a:rPr>
              <a:t>だ</a:t>
            </a:r>
            <a:r>
              <a:rPr lang="ja-JP" altLang="en-US" sz="1200" b="0" i="0" kern="1200" dirty="0" smtClean="0">
                <a:solidFill>
                  <a:schemeClr val="tx1"/>
                </a:solidFill>
                <a:effectLst/>
                <a:latin typeface="+mn-lt"/>
                <a:ea typeface="+mn-ea"/>
                <a:cs typeface="+mn-cs"/>
              </a:rPr>
              <a:t>と</a:t>
            </a:r>
            <a:r>
              <a:rPr lang="ja-JP" altLang="en-US" sz="1200" b="0" i="0" kern="1200" dirty="0" smtClean="0">
                <a:solidFill>
                  <a:schemeClr val="tx1"/>
                </a:solidFill>
                <a:effectLst/>
                <a:latin typeface="+mn-lt"/>
                <a:ea typeface="+mn-ea"/>
                <a:cs typeface="+mn-cs"/>
              </a:rPr>
              <a:t>話し</a:t>
            </a:r>
            <a:r>
              <a:rPr lang="ja-JP" altLang="en-US" sz="1200" b="0" i="0" kern="1200" dirty="0" smtClean="0">
                <a:solidFill>
                  <a:schemeClr val="tx1"/>
                </a:solidFill>
                <a:effectLst/>
                <a:latin typeface="+mn-lt"/>
                <a:ea typeface="+mn-ea"/>
                <a:cs typeface="+mn-cs"/>
              </a:rPr>
              <a:t>ます</a:t>
            </a:r>
            <a:r>
              <a:rPr lang="ja-JP" altLang="en-US" sz="1200" b="0" i="0" kern="1200" dirty="0" smtClean="0">
                <a:solidFill>
                  <a:schemeClr val="tx1"/>
                </a:solidFill>
                <a:effectLst/>
                <a:latin typeface="+mn-lt"/>
                <a:ea typeface="+mn-ea"/>
                <a:cs typeface="+mn-cs"/>
              </a:rPr>
              <a:t>。この車は、年代感を感じます。それから東京タワーを見て、日本の建物がとても立派だと感じました。最後のは、寮に近くの</a:t>
            </a:r>
            <a:r>
              <a:rPr lang="ja-JP" altLang="en-US" sz="1200" b="0" i="0" kern="1200" dirty="0" smtClean="0">
                <a:solidFill>
                  <a:schemeClr val="tx1"/>
                </a:solidFill>
                <a:effectLst/>
                <a:latin typeface="+mn-lt"/>
                <a:ea typeface="+mn-ea"/>
                <a:cs typeface="+mn-cs"/>
              </a:rPr>
              <a:t>公園です</a:t>
            </a:r>
            <a:r>
              <a:rPr lang="ja-JP" altLang="en-US" sz="1200" b="0" i="0" kern="1200" dirty="0" smtClean="0">
                <a:solidFill>
                  <a:schemeClr val="tx1"/>
                </a:solidFill>
                <a:effectLst/>
                <a:latin typeface="+mn-lt"/>
                <a:ea typeface="+mn-ea"/>
                <a:cs typeface="+mn-cs"/>
              </a:rPr>
              <a:t>　</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6</a:t>
            </a:fld>
            <a:endParaRPr lang="zh-CN" altLang="en-US"/>
          </a:p>
        </p:txBody>
      </p:sp>
    </p:spTree>
    <p:extLst>
      <p:ext uri="{BB962C8B-B14F-4D97-AF65-F5344CB8AC3E}">
        <p14:creationId xmlns:p14="http://schemas.microsoft.com/office/powerpoint/2010/main" val="7431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これは私の好きなゲームです。左のゲームは</a:t>
            </a:r>
            <a:r>
              <a:rPr lang="en-US" altLang="ja-JP" sz="1200" b="0" i="0" kern="1200" dirty="0" smtClean="0">
                <a:solidFill>
                  <a:schemeClr val="tx1"/>
                </a:solidFill>
                <a:effectLst/>
                <a:latin typeface="+mn-lt"/>
                <a:ea typeface="+mn-ea"/>
                <a:cs typeface="+mn-cs"/>
              </a:rPr>
              <a:t>player</a:t>
            </a:r>
            <a:r>
              <a:rPr lang="ja-JP" altLang="en-US" sz="1200" b="0" i="0" kern="1200" dirty="0" smtClean="0">
                <a:solidFill>
                  <a:schemeClr val="tx1"/>
                </a:solidFill>
                <a:effectLst/>
                <a:latin typeface="+mn-lt"/>
                <a:ea typeface="+mn-ea"/>
                <a:cs typeface="+mn-cs"/>
              </a:rPr>
              <a:t>勝った後で</a:t>
            </a:r>
            <a:r>
              <a:rPr lang="en-US" altLang="ja-JP" sz="1200" b="0" i="0" kern="1200" dirty="0" smtClean="0">
                <a:solidFill>
                  <a:schemeClr val="tx1"/>
                </a:solidFill>
                <a:effectLst/>
                <a:latin typeface="+mn-lt"/>
                <a:ea typeface="+mn-ea"/>
                <a:cs typeface="+mn-cs"/>
              </a:rPr>
              <a:t>winner </a:t>
            </a:r>
            <a:r>
              <a:rPr lang="en-US" altLang="ja-JP" sz="1200" b="0" i="0" kern="1200" dirty="0" err="1" smtClean="0">
                <a:solidFill>
                  <a:schemeClr val="tx1"/>
                </a:solidFill>
                <a:effectLst/>
                <a:latin typeface="+mn-lt"/>
                <a:ea typeface="+mn-ea"/>
                <a:cs typeface="+mn-cs"/>
              </a:rPr>
              <a:t>winner</a:t>
            </a:r>
            <a:r>
              <a:rPr lang="en-US" altLang="ja-JP" sz="1200" b="0" i="0" kern="1200" dirty="0" smtClean="0">
                <a:solidFill>
                  <a:schemeClr val="tx1"/>
                </a:solidFill>
                <a:effectLst/>
                <a:latin typeface="+mn-lt"/>
                <a:ea typeface="+mn-ea"/>
                <a:cs typeface="+mn-cs"/>
              </a:rPr>
              <a:t> chicken dinner</a:t>
            </a:r>
            <a:r>
              <a:rPr lang="ja-JP" altLang="en-US" sz="1200" b="0" i="0" kern="1200" dirty="0" smtClean="0">
                <a:solidFill>
                  <a:schemeClr val="tx1"/>
                </a:solidFill>
                <a:effectLst/>
                <a:latin typeface="+mn-lt"/>
                <a:ea typeface="+mn-ea"/>
                <a:cs typeface="+mn-cs"/>
              </a:rPr>
              <a:t>が表示されるです。とても面白い。後の二つは小さい時から遊んで、今でも特別な感情があります。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7</a:t>
            </a:fld>
            <a:endParaRPr lang="zh-CN" altLang="en-US"/>
          </a:p>
        </p:txBody>
      </p:sp>
    </p:spTree>
    <p:extLst>
      <p:ext uri="{BB962C8B-B14F-4D97-AF65-F5344CB8AC3E}">
        <p14:creationId xmlns:p14="http://schemas.microsoft.com/office/powerpoint/2010/main" val="146752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b="0" i="0" kern="1200" dirty="0" smtClean="0">
                <a:solidFill>
                  <a:schemeClr val="tx1"/>
                </a:solidFill>
                <a:effectLst/>
                <a:latin typeface="+mn-lt"/>
                <a:ea typeface="+mn-ea"/>
                <a:cs typeface="+mn-cs"/>
              </a:rPr>
              <a:t>この</a:t>
            </a:r>
            <a:r>
              <a:rPr lang="en-US" altLang="ja-JP" sz="1200" b="0" i="0" kern="1200" dirty="0" smtClean="0">
                <a:solidFill>
                  <a:schemeClr val="tx1"/>
                </a:solidFill>
                <a:effectLst/>
                <a:latin typeface="+mn-lt"/>
                <a:ea typeface="+mn-ea"/>
                <a:cs typeface="+mn-cs"/>
              </a:rPr>
              <a:t>3</a:t>
            </a:r>
            <a:r>
              <a:rPr lang="ja-JP" altLang="en-US" sz="1200" b="0" i="0" kern="1200" dirty="0" smtClean="0">
                <a:solidFill>
                  <a:schemeClr val="tx1"/>
                </a:solidFill>
                <a:effectLst/>
                <a:latin typeface="+mn-lt"/>
                <a:ea typeface="+mn-ea"/>
                <a:cs typeface="+mn-cs"/>
              </a:rPr>
              <a:t>つ</a:t>
            </a:r>
            <a:r>
              <a:rPr lang="ja-JP" altLang="en-US" sz="1200" b="0" i="0" kern="1200" dirty="0" smtClean="0">
                <a:solidFill>
                  <a:schemeClr val="tx1"/>
                </a:solidFill>
                <a:effectLst/>
                <a:latin typeface="+mn-lt"/>
                <a:ea typeface="+mn-ea"/>
                <a:cs typeface="+mn-cs"/>
              </a:rPr>
              <a:t>のアニメ</a:t>
            </a:r>
            <a:r>
              <a:rPr lang="ja-JP" altLang="en-US" sz="1200" b="0" i="0" kern="1200" dirty="0" smtClean="0">
                <a:solidFill>
                  <a:schemeClr val="tx1"/>
                </a:solidFill>
                <a:effectLst/>
                <a:latin typeface="+mn-lt"/>
                <a:ea typeface="+mn-ea"/>
                <a:cs typeface="+mn-cs"/>
              </a:rPr>
              <a:t>は</a:t>
            </a:r>
            <a:r>
              <a:rPr lang="ja-JP" altLang="en-US" sz="1200" b="0" i="0" kern="1200" dirty="0" smtClean="0">
                <a:solidFill>
                  <a:schemeClr val="tx1"/>
                </a:solidFill>
                <a:effectLst/>
                <a:latin typeface="+mn-lt"/>
                <a:ea typeface="+mn-ea"/>
                <a:cs typeface="+mn-cs"/>
              </a:rPr>
              <a:t>私</a:t>
            </a:r>
            <a:r>
              <a:rPr lang="ja-JP" altLang="en-US" sz="1200" b="0" i="0" kern="1200" dirty="0" smtClean="0">
                <a:solidFill>
                  <a:schemeClr val="tx1"/>
                </a:solidFill>
                <a:effectLst/>
                <a:latin typeface="+mn-lt"/>
                <a:ea typeface="+mn-ea"/>
                <a:cs typeface="+mn-cs"/>
              </a:rPr>
              <a:t>が</a:t>
            </a:r>
            <a:r>
              <a:rPr lang="ja-JP" altLang="en-US" sz="1200" b="0" i="0" kern="1200" dirty="0" smtClean="0">
                <a:solidFill>
                  <a:schemeClr val="tx1"/>
                </a:solidFill>
                <a:effectLst/>
                <a:latin typeface="+mn-lt"/>
                <a:ea typeface="+mn-ea"/>
                <a:cs typeface="+mn-cs"/>
              </a:rPr>
              <a:t>好き</a:t>
            </a:r>
            <a:r>
              <a:rPr lang="ja-JP" altLang="en-US" sz="1200" b="0" i="0" kern="1200" dirty="0" smtClean="0">
                <a:solidFill>
                  <a:schemeClr val="tx1"/>
                </a:solidFill>
                <a:effectLst/>
                <a:latin typeface="+mn-lt"/>
                <a:ea typeface="+mn-ea"/>
                <a:cs typeface="+mn-cs"/>
              </a:rPr>
              <a:t>です</a:t>
            </a:r>
            <a:r>
              <a:rPr lang="ja-JP" altLang="en-US" sz="1200" b="0" i="0" kern="1200" dirty="0" smtClean="0">
                <a:solidFill>
                  <a:schemeClr val="tx1"/>
                </a:solidFill>
                <a:effectLst/>
                <a:latin typeface="+mn-lt"/>
                <a:ea typeface="+mn-ea"/>
                <a:cs typeface="+mn-cs"/>
              </a:rPr>
              <a:t>。アニメを見ることを通じて私は多くのことを学んだ、最も重要なのは火影忍者の李さんから、彼は私に不屈</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Fukutsu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の精神</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せいし</a:t>
            </a:r>
            <a:r>
              <a:rPr lang="en-US" altLang="zh-CN"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を教えてくれました。</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8</a:t>
            </a:fld>
            <a:endParaRPr lang="zh-CN" altLang="en-US"/>
          </a:p>
        </p:txBody>
      </p:sp>
    </p:spTree>
    <p:extLst>
      <p:ext uri="{BB962C8B-B14F-4D97-AF65-F5344CB8AC3E}">
        <p14:creationId xmlns:p14="http://schemas.microsoft.com/office/powerpoint/2010/main" val="1691692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fontAlgn="t"/>
            <a:r>
              <a:rPr lang="ja-JP" altLang="en-US" sz="1200" b="0" i="0" kern="1200" dirty="0" smtClean="0">
                <a:solidFill>
                  <a:schemeClr val="tx1"/>
                </a:solidFill>
                <a:effectLst/>
                <a:latin typeface="+mn-lt"/>
                <a:ea typeface="+mn-ea"/>
                <a:cs typeface="+mn-cs"/>
              </a:rPr>
              <a:t>これは私将来やりたいの技術です。私の</a:t>
            </a:r>
            <a:r>
              <a:rPr lang="ja-JP" altLang="en-US" sz="1200" b="0" i="0" kern="1200" dirty="0" smtClean="0">
                <a:solidFill>
                  <a:schemeClr val="tx1"/>
                </a:solidFill>
                <a:effectLst/>
                <a:latin typeface="+mn-lt"/>
                <a:ea typeface="+mn-ea"/>
                <a:cs typeface="+mn-cs"/>
              </a:rPr>
              <a:t>学校</a:t>
            </a:r>
            <a:r>
              <a:rPr lang="ja-JP" altLang="en-US" sz="1200" b="0" i="0" kern="1200" dirty="0" smtClean="0">
                <a:solidFill>
                  <a:schemeClr val="tx1"/>
                </a:solidFill>
                <a:effectLst/>
                <a:latin typeface="+mn-lt"/>
                <a:ea typeface="+mn-ea"/>
                <a:cs typeface="+mn-cs"/>
              </a:rPr>
              <a:t>は</a:t>
            </a:r>
            <a:r>
              <a:rPr lang="ja-JP" altLang="en-US" sz="1200" b="0" i="0" kern="1200" dirty="0" smtClean="0">
                <a:solidFill>
                  <a:schemeClr val="tx1"/>
                </a:solidFill>
                <a:effectLst/>
                <a:latin typeface="+mn-lt"/>
                <a:ea typeface="+mn-ea"/>
                <a:cs typeface="+mn-cs"/>
              </a:rPr>
              <a:t>主</a:t>
            </a:r>
            <a:r>
              <a:rPr lang="ja-JP" altLang="en-US" sz="1200" b="0" i="0" kern="1200" dirty="0" smtClean="0">
                <a:solidFill>
                  <a:schemeClr val="tx1"/>
                </a:solidFill>
                <a:effectLst/>
                <a:latin typeface="+mn-lt"/>
                <a:ea typeface="+mn-ea"/>
                <a:cs typeface="+mn-cs"/>
              </a:rPr>
              <a:t>に教えているのはフロントエンド技術</a:t>
            </a:r>
            <a:r>
              <a:rPr lang="en-US" altLang="ja-JP" sz="1200" b="0" i="0" kern="1200" dirty="0" smtClean="0">
                <a:solidFill>
                  <a:schemeClr val="tx1"/>
                </a:solidFill>
                <a:effectLst/>
                <a:latin typeface="+mn-lt"/>
                <a:ea typeface="+mn-ea"/>
                <a:cs typeface="+mn-cs"/>
              </a:rPr>
              <a:t>html </a:t>
            </a:r>
            <a:r>
              <a:rPr lang="en-US" altLang="ja-JP" sz="1200" b="0" i="0" kern="1200" dirty="0" err="1" smtClean="0">
                <a:solidFill>
                  <a:schemeClr val="tx1"/>
                </a:solidFill>
                <a:effectLst/>
                <a:latin typeface="+mn-lt"/>
                <a:ea typeface="+mn-ea"/>
                <a:cs typeface="+mn-cs"/>
              </a:rPr>
              <a:t>css</a:t>
            </a:r>
            <a:r>
              <a:rPr lang="en-US" altLang="ja-JP" sz="1200" b="0" i="0" kern="1200" dirty="0" smtClean="0">
                <a:solidFill>
                  <a:schemeClr val="tx1"/>
                </a:solidFill>
                <a:effectLst/>
                <a:latin typeface="+mn-lt"/>
                <a:ea typeface="+mn-ea"/>
                <a:cs typeface="+mn-cs"/>
              </a:rPr>
              <a:t> </a:t>
            </a:r>
            <a:r>
              <a:rPr lang="en-US" altLang="ja-JP" sz="1200" b="0" i="0" kern="1200" dirty="0" err="1" smtClean="0">
                <a:solidFill>
                  <a:schemeClr val="tx1"/>
                </a:solidFill>
                <a:effectLst/>
                <a:latin typeface="+mn-lt"/>
                <a:ea typeface="+mn-ea"/>
                <a:cs typeface="+mn-cs"/>
              </a:rPr>
              <a:t>vue</a:t>
            </a:r>
            <a:r>
              <a:rPr lang="ja-JP" altLang="en-US" sz="1200" b="0" i="0" kern="1200" dirty="0" smtClean="0">
                <a:solidFill>
                  <a:schemeClr val="tx1"/>
                </a:solidFill>
                <a:effectLst/>
                <a:latin typeface="+mn-lt"/>
                <a:ea typeface="+mn-ea"/>
                <a:cs typeface="+mn-cs"/>
              </a:rPr>
              <a:t>などとバックエンド技術</a:t>
            </a:r>
            <a:r>
              <a:rPr lang="en-US" altLang="ja-JP" sz="1200" b="0" i="0" kern="1200" dirty="0" smtClean="0">
                <a:solidFill>
                  <a:schemeClr val="tx1"/>
                </a:solidFill>
                <a:effectLst/>
                <a:latin typeface="+mn-lt"/>
                <a:ea typeface="+mn-ea"/>
                <a:cs typeface="+mn-cs"/>
              </a:rPr>
              <a:t>PHP</a:t>
            </a:r>
            <a:r>
              <a:rPr lang="ja-JP" altLang="en-US" sz="1200" b="0" i="0" kern="1200" dirty="0" smtClean="0">
                <a:solidFill>
                  <a:schemeClr val="tx1"/>
                </a:solidFill>
                <a:effectLst/>
                <a:latin typeface="+mn-lt"/>
                <a:ea typeface="+mn-ea"/>
                <a:cs typeface="+mn-cs"/>
              </a:rPr>
              <a:t>です。多くのものは残りの時間を利用して独学</a:t>
            </a:r>
            <a:r>
              <a:rPr lang="en-US" altLang="ja-JP" sz="1200" b="0" i="0" kern="1200" dirty="0" smtClean="0">
                <a:solidFill>
                  <a:schemeClr val="tx1"/>
                </a:solidFill>
                <a:effectLst/>
                <a:latin typeface="+mn-lt"/>
                <a:ea typeface="+mn-ea"/>
                <a:cs typeface="+mn-cs"/>
              </a:rPr>
              <a:t>(</a:t>
            </a:r>
            <a:r>
              <a:rPr lang="en-US" altLang="ja-JP" sz="1200" b="0" i="0" kern="1200" dirty="0" err="1" smtClean="0">
                <a:solidFill>
                  <a:schemeClr val="tx1"/>
                </a:solidFill>
                <a:effectLst/>
                <a:latin typeface="+mn-lt"/>
                <a:ea typeface="+mn-ea"/>
                <a:cs typeface="+mn-cs"/>
              </a:rPr>
              <a:t>Dokugaku</a:t>
            </a:r>
            <a:r>
              <a:rPr lang="en-US" altLang="ja-JP"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する。</a:t>
            </a:r>
            <a:r>
              <a:rPr lang="ja-JP" altLang="en-US" sz="1200" b="0" i="0" kern="1200" dirty="0" smtClean="0">
                <a:solidFill>
                  <a:schemeClr val="tx1"/>
                </a:solidFill>
                <a:effectLst/>
                <a:latin typeface="+mn-lt"/>
                <a:ea typeface="+mn-ea"/>
                <a:cs typeface="+mn-cs"/>
              </a:rPr>
              <a:t>そして</a:t>
            </a:r>
            <a:r>
              <a:rPr lang="ja-JP" altLang="en-US" sz="1200" b="0" i="0" kern="1200" dirty="0" smtClean="0">
                <a:solidFill>
                  <a:schemeClr val="tx1"/>
                </a:solidFill>
                <a:effectLst/>
                <a:latin typeface="+mn-lt"/>
                <a:ea typeface="+mn-ea"/>
                <a:cs typeface="+mn-cs"/>
              </a:rPr>
              <a:t>私の</a:t>
            </a:r>
            <a:r>
              <a:rPr lang="ja-JP" altLang="en-US" sz="1200" b="0" i="0" kern="1200" dirty="0" smtClean="0">
                <a:solidFill>
                  <a:schemeClr val="tx1"/>
                </a:solidFill>
                <a:effectLst/>
                <a:latin typeface="+mn-lt"/>
                <a:ea typeface="+mn-ea"/>
                <a:cs typeface="+mn-cs"/>
              </a:rPr>
              <a:t>学習能力</a:t>
            </a:r>
            <a:r>
              <a:rPr lang="ja-JP" altLang="en-US" sz="1200" b="0" i="0" kern="1200" dirty="0" smtClean="0">
                <a:solidFill>
                  <a:schemeClr val="tx1"/>
                </a:solidFill>
                <a:effectLst/>
                <a:latin typeface="+mn-lt"/>
                <a:ea typeface="+mn-ea"/>
                <a:cs typeface="+mn-cs"/>
              </a:rPr>
              <a:t>を高めました。今年私は一等奨学金（しょうがくきん）をもらった。自分に挑戦するのが好きです。現在私は人工知能を勉強しています。主に使われているツールは</a:t>
            </a:r>
            <a:r>
              <a:rPr lang="en-US" altLang="ja-JP" sz="1200" b="0" i="0" kern="1200" dirty="0" err="1" smtClean="0">
                <a:solidFill>
                  <a:schemeClr val="tx1"/>
                </a:solidFill>
                <a:effectLst/>
                <a:latin typeface="+mn-lt"/>
                <a:ea typeface="+mn-ea"/>
                <a:cs typeface="+mn-cs"/>
              </a:rPr>
              <a:t>jupyter</a:t>
            </a:r>
            <a:r>
              <a:rPr lang="ja-JP" altLang="en-US" sz="1200" b="0" i="0" kern="1200" dirty="0" smtClean="0">
                <a:solidFill>
                  <a:schemeClr val="tx1"/>
                </a:solidFill>
                <a:effectLst/>
                <a:latin typeface="+mn-lt"/>
                <a:ea typeface="+mn-ea"/>
                <a:cs typeface="+mn-cs"/>
              </a:rPr>
              <a:t>で</a:t>
            </a:r>
            <a:r>
              <a:rPr lang="ja-JP" altLang="en-US" sz="1200" b="0" i="0" kern="1200" dirty="0" smtClean="0">
                <a:solidFill>
                  <a:schemeClr val="tx1"/>
                </a:solidFill>
                <a:effectLst/>
                <a:latin typeface="+mn-lt"/>
                <a:ea typeface="+mn-ea"/>
                <a:cs typeface="+mn-cs"/>
              </a:rPr>
              <a:t>あり</a:t>
            </a:r>
            <a:r>
              <a:rPr lang="ja-JP" altLang="en-US" sz="1200" b="0" i="0" kern="1200" dirty="0" smtClean="0">
                <a:solidFill>
                  <a:schemeClr val="tx1"/>
                </a:solidFill>
                <a:effectLst/>
                <a:latin typeface="+mn-lt"/>
                <a:ea typeface="+mn-ea"/>
                <a:cs typeface="+mn-cs"/>
              </a:rPr>
              <a:t>ます</a:t>
            </a:r>
            <a:r>
              <a:rPr lang="ja-JP" altLang="en-US" sz="1200" b="0" i="0" kern="1200" dirty="0" smtClean="0">
                <a:solidFill>
                  <a:schemeClr val="tx1"/>
                </a:solidFill>
                <a:effectLst/>
                <a:latin typeface="+mn-lt"/>
                <a:ea typeface="+mn-ea"/>
                <a:cs typeface="+mn-cs"/>
              </a:rPr>
              <a:t>。</a:t>
            </a:r>
            <a:r>
              <a:rPr lang="ja-JP" altLang="en-US" sz="1200" b="0" i="0" kern="1200" dirty="0" smtClean="0">
                <a:solidFill>
                  <a:schemeClr val="tx1"/>
                </a:solidFill>
                <a:effectLst/>
                <a:latin typeface="+mn-lt"/>
                <a:ea typeface="+mn-ea"/>
                <a:cs typeface="+mn-cs"/>
              </a:rPr>
              <a:t>また</a:t>
            </a:r>
            <a:r>
              <a:rPr lang="en-US" altLang="ja-JP" sz="1200" b="0" i="0" kern="1200" dirty="0" smtClean="0">
                <a:solidFill>
                  <a:schemeClr val="tx1"/>
                </a:solidFill>
                <a:effectLst/>
                <a:latin typeface="+mn-lt"/>
                <a:ea typeface="+mn-ea"/>
                <a:cs typeface="+mn-cs"/>
              </a:rPr>
              <a:t>cisco</a:t>
            </a:r>
            <a:r>
              <a:rPr lang="ja-JP" altLang="en-US" sz="1200" b="0" i="0" kern="1200" dirty="0" smtClean="0">
                <a:solidFill>
                  <a:schemeClr val="tx1"/>
                </a:solidFill>
                <a:effectLst/>
                <a:latin typeface="+mn-lt"/>
                <a:ea typeface="+mn-ea"/>
                <a:cs typeface="+mn-cs"/>
              </a:rPr>
              <a:t>のネットワーク技術を勉強して</a:t>
            </a:r>
            <a:r>
              <a:rPr lang="ja-JP" altLang="en-US" sz="1200" b="0" i="0" kern="1200" dirty="0" smtClean="0">
                <a:solidFill>
                  <a:schemeClr val="tx1"/>
                </a:solidFill>
                <a:effectLst/>
                <a:latin typeface="+mn-lt"/>
                <a:ea typeface="+mn-ea"/>
                <a:cs typeface="+mn-cs"/>
              </a:rPr>
              <a:t>います、</a:t>
            </a:r>
            <a:r>
              <a:rPr lang="ja-JP" altLang="en-US" sz="1200" b="0" i="0" kern="1200" dirty="0" smtClean="0">
                <a:solidFill>
                  <a:schemeClr val="tx1"/>
                </a:solidFill>
                <a:effectLst/>
                <a:latin typeface="+mn-lt"/>
                <a:ea typeface="+mn-ea"/>
                <a:cs typeface="+mn-cs"/>
              </a:rPr>
              <a:t>いつか</a:t>
            </a:r>
            <a:r>
              <a:rPr lang="en-US" altLang="ja-JP" sz="1200" b="0" i="0" kern="1200" dirty="0" err="1" smtClean="0">
                <a:solidFill>
                  <a:schemeClr val="tx1"/>
                </a:solidFill>
                <a:effectLst/>
                <a:latin typeface="+mn-lt"/>
                <a:ea typeface="+mn-ea"/>
                <a:cs typeface="+mn-cs"/>
              </a:rPr>
              <a:t>ccie</a:t>
            </a:r>
            <a:r>
              <a:rPr lang="ja-JP" altLang="en-US" sz="1200" b="0" i="0" kern="1200" dirty="0" smtClean="0">
                <a:solidFill>
                  <a:schemeClr val="tx1"/>
                </a:solidFill>
                <a:effectLst/>
                <a:latin typeface="+mn-lt"/>
                <a:ea typeface="+mn-ea"/>
                <a:cs typeface="+mn-cs"/>
              </a:rPr>
              <a:t>という</a:t>
            </a:r>
            <a:r>
              <a:rPr lang="ja-JP" altLang="en-US" sz="1200" b="0" i="0" kern="1200" dirty="0" smtClean="0">
                <a:solidFill>
                  <a:schemeClr val="tx1"/>
                </a:solidFill>
                <a:effectLst/>
                <a:latin typeface="+mn-lt"/>
                <a:ea typeface="+mn-ea"/>
                <a:cs typeface="+mn-cs"/>
              </a:rPr>
              <a:t>証書</a:t>
            </a:r>
            <a:r>
              <a:rPr lang="ja-JP" altLang="en-US" sz="1200" b="0" i="0" kern="1200" dirty="0" smtClean="0">
                <a:solidFill>
                  <a:schemeClr val="tx1"/>
                </a:solidFill>
                <a:effectLst/>
                <a:latin typeface="+mn-lt"/>
                <a:ea typeface="+mn-ea"/>
                <a:cs typeface="+mn-cs"/>
              </a:rPr>
              <a:t>（しょうしょ）</a:t>
            </a:r>
            <a:r>
              <a:rPr lang="ja-JP" altLang="en-US" sz="1200" b="0" i="0" kern="1200" dirty="0" smtClean="0">
                <a:solidFill>
                  <a:schemeClr val="tx1"/>
                </a:solidFill>
                <a:effectLst/>
                <a:latin typeface="+mn-lt"/>
                <a:ea typeface="+mn-ea"/>
                <a:cs typeface="+mn-cs"/>
              </a:rPr>
              <a:t>を</a:t>
            </a:r>
            <a:r>
              <a:rPr lang="ja-JP" altLang="en-US" sz="1200" b="0" i="0" kern="1200" dirty="0" smtClean="0">
                <a:solidFill>
                  <a:schemeClr val="tx1"/>
                </a:solidFill>
                <a:effectLst/>
                <a:latin typeface="+mn-lt"/>
                <a:ea typeface="+mn-ea"/>
                <a:cs typeface="+mn-cs"/>
              </a:rPr>
              <a:t>取りたいと思って</a:t>
            </a:r>
            <a:r>
              <a:rPr lang="ja-JP" altLang="en-US" sz="1200" b="0" i="0" kern="1200" dirty="0" smtClean="0">
                <a:solidFill>
                  <a:schemeClr val="tx1"/>
                </a:solidFill>
                <a:effectLst/>
                <a:latin typeface="+mn-lt"/>
                <a:ea typeface="+mn-ea"/>
                <a:cs typeface="+mn-cs"/>
              </a:rPr>
              <a:t>います</a:t>
            </a:r>
            <a:endParaRPr kumimoji="1" lang="ja-JP" altLang="en-US" dirty="0"/>
          </a:p>
        </p:txBody>
      </p:sp>
      <p:sp>
        <p:nvSpPr>
          <p:cNvPr id="4" name="スライド番号プレースホルダー 3"/>
          <p:cNvSpPr>
            <a:spLocks noGrp="1"/>
          </p:cNvSpPr>
          <p:nvPr>
            <p:ph type="sldNum" sz="quarter" idx="10"/>
          </p:nvPr>
        </p:nvSpPr>
        <p:spPr/>
        <p:txBody>
          <a:bodyPr/>
          <a:lstStyle/>
          <a:p>
            <a:fld id="{9A9867E3-9415-4359-B0FA-31F481C40E63}" type="slidenum">
              <a:rPr lang="zh-CN" altLang="en-US" smtClean="0"/>
              <a:t>9</a:t>
            </a:fld>
            <a:endParaRPr lang="zh-CN" altLang="en-US"/>
          </a:p>
        </p:txBody>
      </p:sp>
    </p:spTree>
    <p:extLst>
      <p:ext uri="{BB962C8B-B14F-4D97-AF65-F5344CB8AC3E}">
        <p14:creationId xmlns:p14="http://schemas.microsoft.com/office/powerpoint/2010/main" val="4222552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035719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884069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145487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4211355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270014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8062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785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679099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683159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3032548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92ADA5B-786B-490F-A178-076FF2ED2CE3}" type="datetimeFigureOut">
              <a:rPr lang="zh-CN" altLang="en-US" smtClean="0"/>
              <a:t>2019/9/25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2732252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92ADA5B-786B-490F-A178-076FF2ED2CE3}" type="datetimeFigureOut">
              <a:rPr lang="zh-CN" altLang="en-US" smtClean="0"/>
              <a:t>2019/9/25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5E495DC-43EF-4A03-AE46-A86C6D053A83}" type="slidenum">
              <a:rPr lang="zh-CN" altLang="en-US" smtClean="0"/>
              <a:t>‹#›</a:t>
            </a:fld>
            <a:endParaRPr lang="zh-CN" altLang="en-US"/>
          </a:p>
        </p:txBody>
      </p:sp>
    </p:spTree>
    <p:extLst>
      <p:ext uri="{BB962C8B-B14F-4D97-AF65-F5344CB8AC3E}">
        <p14:creationId xmlns:p14="http://schemas.microsoft.com/office/powerpoint/2010/main" val="5832554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jpg"/><Relationship Id="rId6" Type="http://schemas.openxmlformats.org/officeDocument/2006/relationships/image" Target="../media/image17.jpeg"/><Relationship Id="rId7" Type="http://schemas.openxmlformats.org/officeDocument/2006/relationships/image" Target="../media/image18.jpeg"/><Relationship Id="rId8" Type="http://schemas.openxmlformats.org/officeDocument/2006/relationships/image" Target="../media/image19.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3.jpeg"/><Relationship Id="rId5" Type="http://schemas.openxmlformats.org/officeDocument/2006/relationships/image" Target="../media/image24.png"/><Relationship Id="rId6"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16" name="矩形 15"/>
          <p:cNvSpPr/>
          <p:nvPr/>
        </p:nvSpPr>
        <p:spPr>
          <a:xfrm>
            <a:off x="20407" y="51470"/>
            <a:ext cx="9144000" cy="5143500"/>
          </a:xfrm>
          <a:prstGeom prst="rect">
            <a:avLst/>
          </a:prstGeom>
          <a:solidFill>
            <a:schemeClr val="tx1">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3059832" y="1419622"/>
            <a:ext cx="3096552" cy="830997"/>
          </a:xfrm>
          <a:prstGeom prst="rect">
            <a:avLst/>
          </a:prstGeom>
          <a:noFill/>
        </p:spPr>
        <p:txBody>
          <a:bodyPr wrap="square" rtlCol="0">
            <a:spAutoFit/>
          </a:bodyPr>
          <a:lstStyle/>
          <a:p>
            <a:r>
              <a:rPr lang="ja-JP" altLang="en-US" sz="4800" dirty="0" smtClean="0">
                <a:solidFill>
                  <a:schemeClr val="bg1"/>
                </a:solidFill>
                <a:latin typeface="Impact" pitchFamily="34" charset="0"/>
              </a:rPr>
              <a:t>こんにちは</a:t>
            </a:r>
            <a:endParaRPr lang="zh-CN" altLang="en-US" sz="4800" dirty="0">
              <a:solidFill>
                <a:schemeClr val="bg1"/>
              </a:solidFill>
              <a:latin typeface="Impact" pitchFamily="34" charset="0"/>
            </a:endParaRPr>
          </a:p>
        </p:txBody>
      </p:sp>
      <p:grpSp>
        <p:nvGrpSpPr>
          <p:cNvPr id="13" name="组合 12"/>
          <p:cNvGrpSpPr/>
          <p:nvPr/>
        </p:nvGrpSpPr>
        <p:grpSpPr>
          <a:xfrm>
            <a:off x="3419873" y="3028264"/>
            <a:ext cx="2376264" cy="593601"/>
            <a:chOff x="3419873" y="3274292"/>
            <a:chExt cx="2376264" cy="593601"/>
          </a:xfrm>
        </p:grpSpPr>
        <p:sp>
          <p:nvSpPr>
            <p:cNvPr id="11" name="圆角矩形 10"/>
            <p:cNvSpPr/>
            <p:nvPr/>
          </p:nvSpPr>
          <p:spPr>
            <a:xfrm>
              <a:off x="3419873" y="3274292"/>
              <a:ext cx="2376264" cy="593601"/>
            </a:xfrm>
            <a:prstGeom prst="roundRect">
              <a:avLst/>
            </a:prstGeom>
            <a:solidFill>
              <a:srgbClr val="51BA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3554888" y="3340260"/>
              <a:ext cx="2106234" cy="461665"/>
            </a:xfrm>
            <a:prstGeom prst="rect">
              <a:avLst/>
            </a:prstGeom>
            <a:noFill/>
          </p:spPr>
          <p:txBody>
            <a:bodyPr wrap="square" rtlCol="0">
              <a:spAutoFit/>
            </a:bodyPr>
            <a:lstStyle/>
            <a:p>
              <a:pPr algn="ctr"/>
              <a:r>
                <a:rPr lang="ja-JP" altLang="en-US" sz="2400" dirty="0" smtClean="0">
                  <a:solidFill>
                    <a:schemeClr val="bg1"/>
                  </a:solidFill>
                  <a:latin typeface="Arial Black" pitchFamily="34" charset="0"/>
                </a:rPr>
                <a:t>三事本の皆様</a:t>
              </a:r>
              <a:endParaRPr lang="zh-CN" altLang="en-US" sz="2400" dirty="0">
                <a:solidFill>
                  <a:schemeClr val="bg1"/>
                </a:solidFill>
                <a:latin typeface="Arial Black" pitchFamily="34" charset="0"/>
              </a:endParaRPr>
            </a:p>
          </p:txBody>
        </p:sp>
      </p:grpSp>
      <p:sp>
        <p:nvSpPr>
          <p:cNvPr id="15" name="矩形 14"/>
          <p:cNvSpPr/>
          <p:nvPr/>
        </p:nvSpPr>
        <p:spPr>
          <a:xfrm>
            <a:off x="2267744" y="2344410"/>
            <a:ext cx="5481610" cy="430887"/>
          </a:xfrm>
          <a:prstGeom prst="rect">
            <a:avLst/>
          </a:prstGeom>
        </p:spPr>
        <p:txBody>
          <a:bodyPr wrap="square">
            <a:spAutoFit/>
          </a:bodyPr>
          <a:lstStyle/>
          <a:p>
            <a:r>
              <a:rPr lang="ja-JP" altLang="en-US" sz="2200" dirty="0" smtClean="0">
                <a:solidFill>
                  <a:schemeClr val="bg1"/>
                </a:solidFill>
                <a:latin typeface="张海山锐线体简" pitchFamily="2" charset="-122"/>
                <a:ea typeface="张海山锐线体简" pitchFamily="2" charset="-122"/>
              </a:rPr>
              <a:t>あなたたちと知り合えてこうえいで</a:t>
            </a:r>
            <a:r>
              <a:rPr lang="ja-JP" altLang="en-US" sz="2200" dirty="0">
                <a:solidFill>
                  <a:schemeClr val="bg1"/>
                </a:solidFill>
                <a:latin typeface="张海山锐线体简" pitchFamily="2" charset="-122"/>
                <a:ea typeface="张海山锐线体简" pitchFamily="2" charset="-122"/>
              </a:rPr>
              <a:t>す</a:t>
            </a:r>
            <a:endParaRPr lang="zh-CN" altLang="en-US" sz="2200" dirty="0">
              <a:solidFill>
                <a:schemeClr val="bg1"/>
              </a:solidFill>
              <a:latin typeface="张海山锐线体简" pitchFamily="2" charset="-122"/>
              <a:ea typeface="张海山锐线体简" pitchFamily="2" charset="-122"/>
            </a:endParaRPr>
          </a:p>
        </p:txBody>
      </p:sp>
    </p:spTree>
    <p:extLst>
      <p:ext uri="{BB962C8B-B14F-4D97-AF65-F5344CB8AC3E}">
        <p14:creationId xmlns:p14="http://schemas.microsoft.com/office/powerpoint/2010/main" val="248702377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1457654" y="411510"/>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ja-JP" sz="2800" dirty="0" smtClean="0">
                <a:latin typeface="Arial Black" pitchFamily="34" charset="0"/>
              </a:rPr>
              <a:t>Plan</a:t>
            </a:r>
            <a:r>
              <a:rPr lang="en-US" altLang="zh-CN" sz="2800" dirty="0" smtClean="0">
                <a:latin typeface="Arial Black" pitchFamily="34" charset="0"/>
              </a:rPr>
              <a:t> </a:t>
            </a:r>
            <a:r>
              <a:rPr lang="en-US" altLang="zh-CN" sz="2800" dirty="0">
                <a:latin typeface="Arial Black" pitchFamily="34" charset="0"/>
              </a:rPr>
              <a:t>· My confidence</a:t>
            </a:r>
            <a:endParaRPr lang="zh-CN" altLang="en-US" sz="2800" dirty="0">
              <a:latin typeface="Arial Black" pitchFamily="34" charset="0"/>
            </a:endParaRPr>
          </a:p>
        </p:txBody>
      </p:sp>
      <p:cxnSp>
        <p:nvCxnSpPr>
          <p:cNvPr id="4" name="直接连接符 3"/>
          <p:cNvCxnSpPr/>
          <p:nvPr/>
        </p:nvCxnSpPr>
        <p:spPr>
          <a:xfrm>
            <a:off x="539552" y="3502898"/>
            <a:ext cx="79928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827584"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84195"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540806"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897417"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254028"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610639"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2967250"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323861"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680472"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4037083"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393694"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750305"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106916"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463527"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820138"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7603193"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246582"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889971"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533360"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176749"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959804"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316416" y="3519864"/>
            <a:ext cx="0" cy="10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915164" y="3243841"/>
            <a:ext cx="507485" cy="552045"/>
          </a:xfrm>
          <a:prstGeom prst="rect">
            <a:avLst/>
          </a:prstGeom>
        </p:spPr>
      </p:pic>
      <p:grpSp>
        <p:nvGrpSpPr>
          <p:cNvPr id="60" name="组合 59"/>
          <p:cNvGrpSpPr/>
          <p:nvPr/>
        </p:nvGrpSpPr>
        <p:grpSpPr>
          <a:xfrm>
            <a:off x="1140007" y="1774706"/>
            <a:ext cx="72000" cy="1656184"/>
            <a:chOff x="1140007" y="2301726"/>
            <a:chExt cx="72000" cy="1656184"/>
          </a:xfrm>
        </p:grpSpPr>
        <p:cxnSp>
          <p:nvCxnSpPr>
            <p:cNvPr id="34" name="直接连接符 33"/>
            <p:cNvCxnSpPr/>
            <p:nvPr/>
          </p:nvCxnSpPr>
          <p:spPr>
            <a:xfrm flipV="1">
              <a:off x="1168906" y="2355726"/>
              <a:ext cx="0" cy="1602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椭圆 36"/>
            <p:cNvSpPr/>
            <p:nvPr/>
          </p:nvSpPr>
          <p:spPr>
            <a:xfrm>
              <a:off x="1140007" y="23017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1" name="图片 40"/>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2356896" y="3237734"/>
            <a:ext cx="507485" cy="552045"/>
          </a:xfrm>
          <a:prstGeom prst="rect">
            <a:avLst/>
          </a:prstGeom>
        </p:spPr>
      </p:pic>
      <p:grpSp>
        <p:nvGrpSpPr>
          <p:cNvPr id="3" name="组合 2"/>
          <p:cNvGrpSpPr/>
          <p:nvPr/>
        </p:nvGrpSpPr>
        <p:grpSpPr>
          <a:xfrm>
            <a:off x="2581739" y="2506687"/>
            <a:ext cx="72000" cy="918096"/>
            <a:chOff x="2581739" y="2506687"/>
            <a:chExt cx="72000" cy="918096"/>
          </a:xfrm>
        </p:grpSpPr>
        <p:cxnSp>
          <p:nvCxnSpPr>
            <p:cNvPr id="42" name="直接连接符 41"/>
            <p:cNvCxnSpPr/>
            <p:nvPr/>
          </p:nvCxnSpPr>
          <p:spPr>
            <a:xfrm flipV="1">
              <a:off x="2610638" y="2560687"/>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2581739" y="25066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5" name="图片 44"/>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5225953" y="3237734"/>
            <a:ext cx="507485" cy="552045"/>
          </a:xfrm>
          <a:prstGeom prst="rect">
            <a:avLst/>
          </a:prstGeom>
        </p:spPr>
      </p:pic>
      <p:grpSp>
        <p:nvGrpSpPr>
          <p:cNvPr id="65" name="组合 64"/>
          <p:cNvGrpSpPr/>
          <p:nvPr/>
        </p:nvGrpSpPr>
        <p:grpSpPr>
          <a:xfrm>
            <a:off x="5450796" y="1630690"/>
            <a:ext cx="72000" cy="1794093"/>
            <a:chOff x="5450796" y="2295619"/>
            <a:chExt cx="72000" cy="1794093"/>
          </a:xfrm>
        </p:grpSpPr>
        <p:cxnSp>
          <p:nvCxnSpPr>
            <p:cNvPr id="46" name="直接连接符 45"/>
            <p:cNvCxnSpPr/>
            <p:nvPr/>
          </p:nvCxnSpPr>
          <p:spPr>
            <a:xfrm flipV="1">
              <a:off x="5479695" y="2349619"/>
              <a:ext cx="0" cy="1740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5450796" y="2295619"/>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9" name="图片 48"/>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6615400" y="3219423"/>
            <a:ext cx="507485" cy="552045"/>
          </a:xfrm>
          <a:prstGeom prst="rect">
            <a:avLst/>
          </a:prstGeom>
        </p:spPr>
      </p:pic>
      <p:grpSp>
        <p:nvGrpSpPr>
          <p:cNvPr id="5" name="组合 4"/>
          <p:cNvGrpSpPr/>
          <p:nvPr/>
        </p:nvGrpSpPr>
        <p:grpSpPr>
          <a:xfrm>
            <a:off x="6838164" y="2527055"/>
            <a:ext cx="72000" cy="903835"/>
            <a:chOff x="6838164" y="2527055"/>
            <a:chExt cx="72000" cy="903835"/>
          </a:xfrm>
        </p:grpSpPr>
        <p:cxnSp>
          <p:nvCxnSpPr>
            <p:cNvPr id="50" name="直接连接符 49"/>
            <p:cNvCxnSpPr/>
            <p:nvPr/>
          </p:nvCxnSpPr>
          <p:spPr>
            <a:xfrm flipV="1">
              <a:off x="6865759" y="2566794"/>
              <a:ext cx="0" cy="864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椭圆 50"/>
            <p:cNvSpPr/>
            <p:nvPr/>
          </p:nvSpPr>
          <p:spPr>
            <a:xfrm>
              <a:off x="6838164" y="2527055"/>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3" name="图片 52"/>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3783340" y="3222102"/>
            <a:ext cx="507485" cy="552045"/>
          </a:xfrm>
          <a:prstGeom prst="rect">
            <a:avLst/>
          </a:prstGeom>
        </p:spPr>
      </p:pic>
      <p:grpSp>
        <p:nvGrpSpPr>
          <p:cNvPr id="62" name="组合 61"/>
          <p:cNvGrpSpPr/>
          <p:nvPr/>
        </p:nvGrpSpPr>
        <p:grpSpPr>
          <a:xfrm>
            <a:off x="4008183" y="1995686"/>
            <a:ext cx="72000" cy="1429097"/>
            <a:chOff x="4008183" y="2279987"/>
            <a:chExt cx="72000" cy="1429097"/>
          </a:xfrm>
        </p:grpSpPr>
        <p:cxnSp>
          <p:nvCxnSpPr>
            <p:cNvPr id="54" name="直接连接符 53"/>
            <p:cNvCxnSpPr/>
            <p:nvPr/>
          </p:nvCxnSpPr>
          <p:spPr>
            <a:xfrm flipV="1">
              <a:off x="4037083" y="2333988"/>
              <a:ext cx="0" cy="1375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椭圆 54"/>
            <p:cNvSpPr/>
            <p:nvPr/>
          </p:nvSpPr>
          <p:spPr>
            <a:xfrm>
              <a:off x="4008183" y="2279987"/>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41821" t="41586" r="39939" b="38572"/>
          <a:stretch/>
        </p:blipFill>
        <p:spPr>
          <a:xfrm>
            <a:off x="8062673" y="3243841"/>
            <a:ext cx="507485" cy="552045"/>
          </a:xfrm>
          <a:prstGeom prst="rect">
            <a:avLst/>
          </a:prstGeom>
        </p:spPr>
      </p:pic>
      <p:sp>
        <p:nvSpPr>
          <p:cNvPr id="67" name="TextBox 66"/>
          <p:cNvSpPr txBox="1"/>
          <p:nvPr/>
        </p:nvSpPr>
        <p:spPr>
          <a:xfrm>
            <a:off x="1176007" y="1656817"/>
            <a:ext cx="1307761" cy="307777"/>
          </a:xfrm>
          <a:prstGeom prst="rect">
            <a:avLst/>
          </a:prstGeom>
          <a:noFill/>
        </p:spPr>
        <p:txBody>
          <a:bodyPr wrap="square" rtlCol="0">
            <a:spAutoFit/>
          </a:bodyPr>
          <a:lstStyle/>
          <a:p>
            <a:r>
              <a:rPr lang="ja-JP" altLang="en-US" sz="1400" dirty="0">
                <a:latin typeface="张海山锐线体简" pitchFamily="2" charset="-122"/>
                <a:ea typeface="张海山锐线体简" pitchFamily="2" charset="-122"/>
              </a:rPr>
              <a:t>日本語研修</a:t>
            </a:r>
            <a:endParaRPr lang="zh-CN" altLang="en-US" sz="1400" dirty="0">
              <a:latin typeface="张海山锐线体简" pitchFamily="2" charset="-122"/>
              <a:ea typeface="张海山锐线体简" pitchFamily="2" charset="-122"/>
            </a:endParaRPr>
          </a:p>
        </p:txBody>
      </p:sp>
      <p:sp>
        <p:nvSpPr>
          <p:cNvPr id="68" name="TextBox 67"/>
          <p:cNvSpPr txBox="1"/>
          <p:nvPr/>
        </p:nvSpPr>
        <p:spPr>
          <a:xfrm>
            <a:off x="2610637" y="2335770"/>
            <a:ext cx="1358469" cy="307777"/>
          </a:xfrm>
          <a:prstGeom prst="rect">
            <a:avLst/>
          </a:prstGeom>
          <a:noFill/>
        </p:spPr>
        <p:txBody>
          <a:bodyPr wrap="square" rtlCol="0">
            <a:spAutoFit/>
          </a:bodyPr>
          <a:lstStyle/>
          <a:p>
            <a:r>
              <a:rPr lang="en-US" altLang="ja-JP" sz="1400" dirty="0">
                <a:latin typeface="张海山锐线体简" pitchFamily="2" charset="-122"/>
                <a:ea typeface="张海山锐线体简" pitchFamily="2" charset="-122"/>
              </a:rPr>
              <a:t>Android</a:t>
            </a:r>
            <a:r>
              <a:rPr lang="ja-JP" altLang="ja-JP" sz="1400" dirty="0">
                <a:latin typeface="张海山锐线体简" pitchFamily="2" charset="-122"/>
                <a:ea typeface="张海山锐线体简" pitchFamily="2" charset="-122"/>
              </a:rPr>
              <a:t>の</a:t>
            </a:r>
            <a:r>
              <a:rPr lang="ja-JP" altLang="en-US" sz="1400" dirty="0">
                <a:latin typeface="张海山锐线体简" pitchFamily="2" charset="-122"/>
                <a:ea typeface="张海山锐线体简" pitchFamily="2" charset="-122"/>
              </a:rPr>
              <a:t>調査</a:t>
            </a:r>
            <a:endParaRPr lang="zh-CN" altLang="en-US" sz="1400" dirty="0">
              <a:latin typeface="张海山锐线体简" pitchFamily="2" charset="-122"/>
              <a:ea typeface="张海山锐线体简" pitchFamily="2" charset="-122"/>
            </a:endParaRPr>
          </a:p>
        </p:txBody>
      </p:sp>
      <p:sp>
        <p:nvSpPr>
          <p:cNvPr id="69" name="TextBox 68"/>
          <p:cNvSpPr txBox="1"/>
          <p:nvPr/>
        </p:nvSpPr>
        <p:spPr>
          <a:xfrm>
            <a:off x="4044183" y="1877797"/>
            <a:ext cx="1366653" cy="307777"/>
          </a:xfrm>
          <a:prstGeom prst="rect">
            <a:avLst/>
          </a:prstGeom>
          <a:noFill/>
        </p:spPr>
        <p:txBody>
          <a:bodyPr wrap="square" rtlCol="0">
            <a:spAutoFit/>
          </a:bodyPr>
          <a:lstStyle/>
          <a:p>
            <a:r>
              <a:rPr lang="en-US" altLang="ja-JP" sz="1400" dirty="0">
                <a:latin typeface="张海山锐线体简" pitchFamily="2" charset="-122"/>
                <a:ea typeface="张海山锐线体简" pitchFamily="2" charset="-122"/>
              </a:rPr>
              <a:t>Android</a:t>
            </a:r>
            <a:r>
              <a:rPr lang="ja-JP" altLang="en-US" sz="1400" dirty="0">
                <a:latin typeface="张海山锐线体简" pitchFamily="2" charset="-122"/>
                <a:ea typeface="张海山锐线体简" pitchFamily="2" charset="-122"/>
              </a:rPr>
              <a:t>の開発</a:t>
            </a:r>
            <a:endParaRPr lang="zh-CN" altLang="en-US" sz="1400" dirty="0">
              <a:latin typeface="张海山锐线体简" pitchFamily="2" charset="-122"/>
              <a:ea typeface="张海山锐线体简" pitchFamily="2" charset="-122"/>
            </a:endParaRPr>
          </a:p>
        </p:txBody>
      </p:sp>
      <p:sp>
        <p:nvSpPr>
          <p:cNvPr id="70" name="TextBox 69"/>
          <p:cNvSpPr txBox="1"/>
          <p:nvPr/>
        </p:nvSpPr>
        <p:spPr>
          <a:xfrm>
            <a:off x="5474391" y="1512801"/>
            <a:ext cx="1257849"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人工知能学ぶ</a:t>
            </a:r>
            <a:endParaRPr lang="zh-CN" altLang="en-US" sz="1400" dirty="0">
              <a:latin typeface="张海山锐线体简" pitchFamily="2" charset="-122"/>
              <a:ea typeface="张海山锐线体简" pitchFamily="2" charset="-122"/>
            </a:endParaRPr>
          </a:p>
        </p:txBody>
      </p:sp>
      <p:sp>
        <p:nvSpPr>
          <p:cNvPr id="71" name="TextBox 70"/>
          <p:cNvSpPr txBox="1"/>
          <p:nvPr/>
        </p:nvSpPr>
        <p:spPr>
          <a:xfrm>
            <a:off x="6889971" y="2400847"/>
            <a:ext cx="1406256"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成果物を作成</a:t>
            </a:r>
            <a:endParaRPr lang="zh-CN" altLang="en-US" sz="1400" dirty="0">
              <a:latin typeface="张海山锐线体简" pitchFamily="2" charset="-122"/>
              <a:ea typeface="张海山锐线体简" pitchFamily="2" charset="-122"/>
            </a:endParaRPr>
          </a:p>
        </p:txBody>
      </p:sp>
      <p:sp>
        <p:nvSpPr>
          <p:cNvPr id="73" name="矩形 72"/>
          <p:cNvSpPr/>
          <p:nvPr/>
        </p:nvSpPr>
        <p:spPr>
          <a:xfrm>
            <a:off x="1493937" y="4155926"/>
            <a:ext cx="6192688" cy="369332"/>
          </a:xfrm>
          <a:prstGeom prst="rect">
            <a:avLst/>
          </a:prstGeom>
        </p:spPr>
        <p:txBody>
          <a:bodyPr wrap="square">
            <a:spAutoFit/>
          </a:bodyPr>
          <a:lstStyle/>
          <a:p>
            <a:r>
              <a:rPr lang="ja-JP" altLang="en-US" dirty="0">
                <a:latin typeface="张海山锐线体简" pitchFamily="2" charset="-122"/>
                <a:ea typeface="张海山锐线体简" pitchFamily="2" charset="-122"/>
              </a:rPr>
              <a:t>この</a:t>
            </a:r>
            <a:r>
              <a:rPr lang="en-US" altLang="ja-JP" dirty="0">
                <a:latin typeface="张海山锐线体简" pitchFamily="2" charset="-122"/>
                <a:ea typeface="张海山锐线体简" pitchFamily="2" charset="-122"/>
              </a:rPr>
              <a:t>3</a:t>
            </a:r>
            <a:r>
              <a:rPr lang="ja-JP" altLang="en-US" dirty="0">
                <a:latin typeface="张海山锐线体简" pitchFamily="2" charset="-122"/>
                <a:ea typeface="张海山锐线体简" pitchFamily="2" charset="-122"/>
              </a:rPr>
              <a:t>ヶ月間を大切にして自分を高めていきます</a:t>
            </a:r>
            <a:endParaRPr lang="zh-CN" altLang="en-US" dirty="0">
              <a:latin typeface="张海山锐线体简" pitchFamily="2" charset="-122"/>
              <a:ea typeface="张海山锐线体简" pitchFamily="2" charset="-122"/>
            </a:endParaRPr>
          </a:p>
        </p:txBody>
      </p:sp>
      <p:grpSp>
        <p:nvGrpSpPr>
          <p:cNvPr id="63" name="组合 59"/>
          <p:cNvGrpSpPr/>
          <p:nvPr/>
        </p:nvGrpSpPr>
        <p:grpSpPr>
          <a:xfrm>
            <a:off x="8280416" y="1702690"/>
            <a:ext cx="72000" cy="1656184"/>
            <a:chOff x="1140007" y="2301726"/>
            <a:chExt cx="72000" cy="1656184"/>
          </a:xfrm>
        </p:grpSpPr>
        <p:cxnSp>
          <p:nvCxnSpPr>
            <p:cNvPr id="64" name="直接连接符 33"/>
            <p:cNvCxnSpPr/>
            <p:nvPr/>
          </p:nvCxnSpPr>
          <p:spPr>
            <a:xfrm flipV="1">
              <a:off x="1168906" y="2355726"/>
              <a:ext cx="0" cy="16021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椭圆 36"/>
            <p:cNvSpPr/>
            <p:nvPr/>
          </p:nvSpPr>
          <p:spPr>
            <a:xfrm>
              <a:off x="1140007" y="2301726"/>
              <a:ext cx="72000" cy="7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TextBox 66"/>
          <p:cNvSpPr txBox="1"/>
          <p:nvPr/>
        </p:nvSpPr>
        <p:spPr>
          <a:xfrm>
            <a:off x="8316416" y="1584801"/>
            <a:ext cx="1307761" cy="307777"/>
          </a:xfrm>
          <a:prstGeom prst="rect">
            <a:avLst/>
          </a:prstGeom>
          <a:noFill/>
        </p:spPr>
        <p:txBody>
          <a:bodyPr wrap="square" rtlCol="0">
            <a:spAutoFit/>
          </a:bodyPr>
          <a:lstStyle/>
          <a:p>
            <a:r>
              <a:rPr lang="ja-JP" altLang="en-US" sz="1400" dirty="0" smtClean="0">
                <a:latin typeface="张海山锐线体简" pitchFamily="2" charset="-122"/>
                <a:ea typeface="张海山锐线体简" pitchFamily="2" charset="-122"/>
              </a:rPr>
              <a:t>卒業</a:t>
            </a:r>
            <a:endParaRPr lang="zh-CN" altLang="en-US" sz="1400" dirty="0">
              <a:latin typeface="张海山锐线体简" pitchFamily="2" charset="-122"/>
              <a:ea typeface="张海山锐线体简" pitchFamily="2" charset="-122"/>
            </a:endParaRPr>
          </a:p>
        </p:txBody>
      </p:sp>
    </p:spTree>
    <p:extLst>
      <p:ext uri="{BB962C8B-B14F-4D97-AF65-F5344CB8AC3E}">
        <p14:creationId xmlns:p14="http://schemas.microsoft.com/office/powerpoint/2010/main" val="34587852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repeatCount="2000" fill="hold" nodeType="clickEffect">
                                  <p:stCondLst>
                                    <p:cond delay="0"/>
                                  </p:stCondLst>
                                  <p:childTnLst>
                                    <p:animEffect transition="out" filter="fade">
                                      <p:cBhvr>
                                        <p:cTn id="6" dur="1000" tmFilter="0, 0; .2, .5; .8, .5; 1, 0"/>
                                        <p:tgtEl>
                                          <p:spTgt spid="32"/>
                                        </p:tgtEl>
                                      </p:cBhvr>
                                    </p:animEffect>
                                    <p:animScale>
                                      <p:cBhvr>
                                        <p:cTn id="7" dur="500" autoRev="1" fill="hold"/>
                                        <p:tgtEl>
                                          <p:spTgt spid="32"/>
                                        </p:tgtEl>
                                      </p:cBhvr>
                                      <p:by x="105000" y="105000"/>
                                    </p:animScale>
                                  </p:childTnLst>
                                </p:cTn>
                              </p:par>
                              <p:par>
                                <p:cTn id="8" presetID="22" presetClass="entr" presetSubtype="4" fill="hold" nodeType="withEffect">
                                  <p:stCondLst>
                                    <p:cond delay="1000"/>
                                  </p:stCondLst>
                                  <p:childTnLst>
                                    <p:set>
                                      <p:cBhvr>
                                        <p:cTn id="9" dur="1" fill="hold">
                                          <p:stCondLst>
                                            <p:cond delay="0"/>
                                          </p:stCondLst>
                                        </p:cTn>
                                        <p:tgtEl>
                                          <p:spTgt spid="60"/>
                                        </p:tgtEl>
                                        <p:attrNameLst>
                                          <p:attrName>style.visibility</p:attrName>
                                        </p:attrNameLst>
                                      </p:cBhvr>
                                      <p:to>
                                        <p:strVal val="visible"/>
                                      </p:to>
                                    </p:set>
                                    <p:animEffect transition="in" filter="wipe(down)">
                                      <p:cBhvr>
                                        <p:cTn id="10" dur="500"/>
                                        <p:tgtEl>
                                          <p:spTgt spid="60"/>
                                        </p:tgtEl>
                                      </p:cBhvr>
                                    </p:animEffect>
                                  </p:childTnLst>
                                </p:cTn>
                              </p:par>
                              <p:par>
                                <p:cTn id="11" presetID="22" presetClass="entr" presetSubtype="8" fill="hold" grpId="0" nodeType="withEffect">
                                  <p:stCondLst>
                                    <p:cond delay="1500"/>
                                  </p:stCondLst>
                                  <p:childTnLst>
                                    <p:set>
                                      <p:cBhvr>
                                        <p:cTn id="12" dur="1" fill="hold">
                                          <p:stCondLst>
                                            <p:cond delay="0"/>
                                          </p:stCondLst>
                                        </p:cTn>
                                        <p:tgtEl>
                                          <p:spTgt spid="67"/>
                                        </p:tgtEl>
                                        <p:attrNameLst>
                                          <p:attrName>style.visibility</p:attrName>
                                        </p:attrNameLst>
                                      </p:cBhvr>
                                      <p:to>
                                        <p:strVal val="visible"/>
                                      </p:to>
                                    </p:set>
                                    <p:animEffect transition="in" filter="wipe(left)">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mph" presetSubtype="0" repeatCount="2000" fill="hold" nodeType="clickEffect">
                                  <p:stCondLst>
                                    <p:cond delay="0"/>
                                  </p:stCondLst>
                                  <p:childTnLst>
                                    <p:animEffect transition="out" filter="fade">
                                      <p:cBhvr>
                                        <p:cTn id="17" dur="1000" tmFilter="0, 0; .2, .5; .8, .5; 1, 0"/>
                                        <p:tgtEl>
                                          <p:spTgt spid="41"/>
                                        </p:tgtEl>
                                      </p:cBhvr>
                                    </p:animEffect>
                                    <p:animScale>
                                      <p:cBhvr>
                                        <p:cTn id="18" dur="500" autoRev="1" fill="hold"/>
                                        <p:tgtEl>
                                          <p:spTgt spid="41"/>
                                        </p:tgtEl>
                                      </p:cBhvr>
                                      <p:by x="105000" y="105000"/>
                                    </p:animScale>
                                  </p:childTnLst>
                                </p:cTn>
                              </p:par>
                              <p:par>
                                <p:cTn id="19" presetID="22" presetClass="entr" presetSubtype="4" fill="hold" nodeType="withEffect">
                                  <p:stCondLst>
                                    <p:cond delay="100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par>
                                <p:cTn id="22" presetID="22" presetClass="entr" presetSubtype="8" fill="hold" grpId="0" nodeType="withEffect">
                                  <p:stCondLst>
                                    <p:cond delay="150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26" presetClass="emph" presetSubtype="0" repeatCount="2000" fill="hold" nodeType="clickEffect">
                                  <p:stCondLst>
                                    <p:cond delay="0"/>
                                  </p:stCondLst>
                                  <p:childTnLst>
                                    <p:animEffect transition="out" filter="fade">
                                      <p:cBhvr>
                                        <p:cTn id="28" dur="1000" tmFilter="0, 0; .2, .5; .8, .5; 1, 0"/>
                                        <p:tgtEl>
                                          <p:spTgt spid="53"/>
                                        </p:tgtEl>
                                      </p:cBhvr>
                                    </p:animEffect>
                                    <p:animScale>
                                      <p:cBhvr>
                                        <p:cTn id="29" dur="500" autoRev="1" fill="hold"/>
                                        <p:tgtEl>
                                          <p:spTgt spid="53"/>
                                        </p:tgtEl>
                                      </p:cBhvr>
                                      <p:by x="105000" y="105000"/>
                                    </p:animScale>
                                  </p:childTnLst>
                                </p:cTn>
                              </p:par>
                              <p:par>
                                <p:cTn id="30" presetID="22" presetClass="entr" presetSubtype="4" fill="hold" nodeType="withEffect">
                                  <p:stCondLst>
                                    <p:cond delay="1000"/>
                                  </p:stCondLst>
                                  <p:childTnLst>
                                    <p:set>
                                      <p:cBhvr>
                                        <p:cTn id="31" dur="1" fill="hold">
                                          <p:stCondLst>
                                            <p:cond delay="0"/>
                                          </p:stCondLst>
                                        </p:cTn>
                                        <p:tgtEl>
                                          <p:spTgt spid="62"/>
                                        </p:tgtEl>
                                        <p:attrNameLst>
                                          <p:attrName>style.visibility</p:attrName>
                                        </p:attrNameLst>
                                      </p:cBhvr>
                                      <p:to>
                                        <p:strVal val="visible"/>
                                      </p:to>
                                    </p:set>
                                    <p:animEffect transition="in" filter="wipe(down)">
                                      <p:cBhvr>
                                        <p:cTn id="32" dur="500"/>
                                        <p:tgtEl>
                                          <p:spTgt spid="62"/>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69"/>
                                        </p:tgtEl>
                                        <p:attrNameLst>
                                          <p:attrName>style.visibility</p:attrName>
                                        </p:attrNameLst>
                                      </p:cBhvr>
                                      <p:to>
                                        <p:strVal val="visible"/>
                                      </p:to>
                                    </p:set>
                                    <p:animEffect transition="in" filter="wipe(left)">
                                      <p:cBhvr>
                                        <p:cTn id="35" dur="500"/>
                                        <p:tgtEl>
                                          <p:spTgt spid="69"/>
                                        </p:tgtEl>
                                      </p:cBhvr>
                                    </p:animEffect>
                                  </p:childTnLst>
                                </p:cTn>
                              </p:par>
                            </p:childTnLst>
                          </p:cTn>
                        </p:par>
                      </p:childTnLst>
                    </p:cTn>
                  </p:par>
                  <p:par>
                    <p:cTn id="36" fill="hold">
                      <p:stCondLst>
                        <p:cond delay="indefinite"/>
                      </p:stCondLst>
                      <p:childTnLst>
                        <p:par>
                          <p:cTn id="37" fill="hold">
                            <p:stCondLst>
                              <p:cond delay="0"/>
                            </p:stCondLst>
                            <p:childTnLst>
                              <p:par>
                                <p:cTn id="38" presetID="26" presetClass="emph" presetSubtype="0" repeatCount="2000" fill="hold" nodeType="clickEffect">
                                  <p:stCondLst>
                                    <p:cond delay="0"/>
                                  </p:stCondLst>
                                  <p:childTnLst>
                                    <p:animEffect transition="out" filter="fade">
                                      <p:cBhvr>
                                        <p:cTn id="39" dur="1000" tmFilter="0, 0; .2, .5; .8, .5; 1, 0"/>
                                        <p:tgtEl>
                                          <p:spTgt spid="45"/>
                                        </p:tgtEl>
                                      </p:cBhvr>
                                    </p:animEffect>
                                    <p:animScale>
                                      <p:cBhvr>
                                        <p:cTn id="40" dur="500" autoRev="1" fill="hold"/>
                                        <p:tgtEl>
                                          <p:spTgt spid="45"/>
                                        </p:tgtEl>
                                      </p:cBhvr>
                                      <p:by x="105000" y="105000"/>
                                    </p:animScale>
                                  </p:childTnLst>
                                </p:cTn>
                              </p:par>
                              <p:par>
                                <p:cTn id="41" presetID="22" presetClass="entr" presetSubtype="4" fill="hold" nodeType="withEffect">
                                  <p:stCondLst>
                                    <p:cond delay="1000"/>
                                  </p:stCondLst>
                                  <p:childTnLst>
                                    <p:set>
                                      <p:cBhvr>
                                        <p:cTn id="42" dur="1" fill="hold">
                                          <p:stCondLst>
                                            <p:cond delay="0"/>
                                          </p:stCondLst>
                                        </p:cTn>
                                        <p:tgtEl>
                                          <p:spTgt spid="65"/>
                                        </p:tgtEl>
                                        <p:attrNameLst>
                                          <p:attrName>style.visibility</p:attrName>
                                        </p:attrNameLst>
                                      </p:cBhvr>
                                      <p:to>
                                        <p:strVal val="visible"/>
                                      </p:to>
                                    </p:set>
                                    <p:animEffect transition="in" filter="wipe(down)">
                                      <p:cBhvr>
                                        <p:cTn id="43" dur="500"/>
                                        <p:tgtEl>
                                          <p:spTgt spid="65"/>
                                        </p:tgtEl>
                                      </p:cBhvr>
                                    </p:animEffect>
                                  </p:childTnLst>
                                </p:cTn>
                              </p:par>
                              <p:par>
                                <p:cTn id="44" presetID="22" presetClass="entr" presetSubtype="8" fill="hold" grpId="0" nodeType="withEffect">
                                  <p:stCondLst>
                                    <p:cond delay="1500"/>
                                  </p:stCondLst>
                                  <p:childTnLst>
                                    <p:set>
                                      <p:cBhvr>
                                        <p:cTn id="45" dur="1" fill="hold">
                                          <p:stCondLst>
                                            <p:cond delay="0"/>
                                          </p:stCondLst>
                                        </p:cTn>
                                        <p:tgtEl>
                                          <p:spTgt spid="70"/>
                                        </p:tgtEl>
                                        <p:attrNameLst>
                                          <p:attrName>style.visibility</p:attrName>
                                        </p:attrNameLst>
                                      </p:cBhvr>
                                      <p:to>
                                        <p:strVal val="visible"/>
                                      </p:to>
                                    </p:set>
                                    <p:animEffect transition="in" filter="wipe(left)">
                                      <p:cBhvr>
                                        <p:cTn id="46" dur="500"/>
                                        <p:tgtEl>
                                          <p:spTgt spid="70"/>
                                        </p:tgtEl>
                                      </p:cBhvr>
                                    </p:animEffect>
                                  </p:childTnLst>
                                </p:cTn>
                              </p:par>
                            </p:childTnLst>
                          </p:cTn>
                        </p:par>
                      </p:childTnLst>
                    </p:cTn>
                  </p:par>
                  <p:par>
                    <p:cTn id="47" fill="hold">
                      <p:stCondLst>
                        <p:cond delay="indefinite"/>
                      </p:stCondLst>
                      <p:childTnLst>
                        <p:par>
                          <p:cTn id="48" fill="hold">
                            <p:stCondLst>
                              <p:cond delay="0"/>
                            </p:stCondLst>
                            <p:childTnLst>
                              <p:par>
                                <p:cTn id="49" presetID="26" presetClass="emph" presetSubtype="0" repeatCount="2000" fill="hold" nodeType="clickEffect">
                                  <p:stCondLst>
                                    <p:cond delay="0"/>
                                  </p:stCondLst>
                                  <p:childTnLst>
                                    <p:animEffect transition="out" filter="fade">
                                      <p:cBhvr>
                                        <p:cTn id="50" dur="1000" tmFilter="0, 0; .2, .5; .8, .5; 1, 0"/>
                                        <p:tgtEl>
                                          <p:spTgt spid="49"/>
                                        </p:tgtEl>
                                      </p:cBhvr>
                                    </p:animEffect>
                                    <p:animScale>
                                      <p:cBhvr>
                                        <p:cTn id="51" dur="500" autoRev="1" fill="hold"/>
                                        <p:tgtEl>
                                          <p:spTgt spid="49"/>
                                        </p:tgtEl>
                                      </p:cBhvr>
                                      <p:by x="105000" y="105000"/>
                                    </p:animScale>
                                  </p:childTnLst>
                                </p:cTn>
                              </p:par>
                              <p:par>
                                <p:cTn id="52" presetID="22" presetClass="entr" presetSubtype="4" fill="hold" nodeType="withEffect">
                                  <p:stCondLst>
                                    <p:cond delay="1000"/>
                                  </p:stCondLst>
                                  <p:childTnLst>
                                    <p:set>
                                      <p:cBhvr>
                                        <p:cTn id="53" dur="1" fill="hold">
                                          <p:stCondLst>
                                            <p:cond delay="0"/>
                                          </p:stCondLst>
                                        </p:cTn>
                                        <p:tgtEl>
                                          <p:spTgt spid="5"/>
                                        </p:tgtEl>
                                        <p:attrNameLst>
                                          <p:attrName>style.visibility</p:attrName>
                                        </p:attrNameLst>
                                      </p:cBhvr>
                                      <p:to>
                                        <p:strVal val="visible"/>
                                      </p:to>
                                    </p:set>
                                    <p:animEffect transition="in" filter="wipe(down)">
                                      <p:cBhvr>
                                        <p:cTn id="54" dur="500"/>
                                        <p:tgtEl>
                                          <p:spTgt spid="5"/>
                                        </p:tgtEl>
                                      </p:cBhvr>
                                    </p:animEffect>
                                  </p:childTnLst>
                                </p:cTn>
                              </p:par>
                              <p:par>
                                <p:cTn id="55" presetID="22" presetClass="entr" presetSubtype="8" fill="hold" grpId="0" nodeType="withEffect">
                                  <p:stCondLst>
                                    <p:cond delay="150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down)">
                                      <p:cBhvr>
                                        <p:cTn id="62" dur="500"/>
                                        <p:tgtEl>
                                          <p:spTgt spid="63"/>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down)">
                                      <p:cBhvr>
                                        <p:cTn id="6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P spid="71" grpId="0"/>
      <p:bldP spid="7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5526"/>
            <a:ext cx="9144000" cy="4032448"/>
          </a:xfrm>
          <a:prstGeom prst="rect">
            <a:avLst/>
          </a:prstGeom>
        </p:spPr>
      </p:pic>
      <p:grpSp>
        <p:nvGrpSpPr>
          <p:cNvPr id="8" name="组合 7"/>
          <p:cNvGrpSpPr/>
          <p:nvPr/>
        </p:nvGrpSpPr>
        <p:grpSpPr>
          <a:xfrm>
            <a:off x="2877562" y="1893308"/>
            <a:ext cx="3388877" cy="1309384"/>
            <a:chOff x="2877562" y="2108752"/>
            <a:chExt cx="3388877" cy="1309384"/>
          </a:xfrm>
        </p:grpSpPr>
        <p:sp>
          <p:nvSpPr>
            <p:cNvPr id="6" name="TextBox 5"/>
            <p:cNvSpPr txBox="1"/>
            <p:nvPr/>
          </p:nvSpPr>
          <p:spPr>
            <a:xfrm>
              <a:off x="3525634" y="2108752"/>
              <a:ext cx="2558534" cy="830997"/>
            </a:xfrm>
            <a:prstGeom prst="rect">
              <a:avLst/>
            </a:prstGeom>
            <a:noFill/>
          </p:spPr>
          <p:txBody>
            <a:bodyPr wrap="square" rtlCol="0">
              <a:spAutoFit/>
            </a:bodyPr>
            <a:lstStyle/>
            <a:p>
              <a:pPr algn="ctr"/>
              <a:r>
                <a:rPr lang="en-US" altLang="zh-CN" sz="4800" dirty="0" smtClean="0">
                  <a:solidFill>
                    <a:schemeClr val="bg1"/>
                  </a:solidFill>
                  <a:latin typeface="Impact" pitchFamily="34" charset="0"/>
                </a:rPr>
                <a:t>THANKS</a:t>
              </a:r>
              <a:endParaRPr lang="zh-CN" altLang="en-US" sz="4800" dirty="0">
                <a:solidFill>
                  <a:schemeClr val="bg1"/>
                </a:solidFill>
                <a:latin typeface="Impact" pitchFamily="34" charset="0"/>
              </a:endParaRPr>
            </a:p>
          </p:txBody>
        </p:sp>
        <p:sp>
          <p:nvSpPr>
            <p:cNvPr id="7" name="矩形 6"/>
            <p:cNvSpPr/>
            <p:nvPr/>
          </p:nvSpPr>
          <p:spPr>
            <a:xfrm>
              <a:off x="2877562" y="2987249"/>
              <a:ext cx="3388877" cy="430887"/>
            </a:xfrm>
            <a:prstGeom prst="rect">
              <a:avLst/>
            </a:prstGeom>
          </p:spPr>
          <p:txBody>
            <a:bodyPr wrap="square">
              <a:spAutoFit/>
            </a:bodyPr>
            <a:lstStyle/>
            <a:p>
              <a:pPr algn="ctr"/>
              <a:r>
                <a:rPr lang="en-US" altLang="zh-CN" sz="2200" dirty="0" smtClean="0">
                  <a:solidFill>
                    <a:schemeClr val="bg1"/>
                  </a:solidFill>
                  <a:latin typeface="张海山锐线体简" pitchFamily="2" charset="-122"/>
                  <a:ea typeface="张海山锐线体简" pitchFamily="2" charset="-122"/>
                </a:rPr>
                <a:t>    I </a:t>
              </a:r>
              <a:r>
                <a:rPr lang="en-US" altLang="zh-CN" sz="2200" dirty="0">
                  <a:solidFill>
                    <a:schemeClr val="bg1"/>
                  </a:solidFill>
                  <a:latin typeface="张海山锐线体简" pitchFamily="2" charset="-122"/>
                  <a:ea typeface="张海山锐线体简" pitchFamily="2" charset="-122"/>
                </a:rPr>
                <a:t>will </a:t>
              </a:r>
              <a:r>
                <a:rPr lang="en-US" altLang="zh-CN" sz="2200" dirty="0" smtClean="0">
                  <a:solidFill>
                    <a:schemeClr val="bg1"/>
                  </a:solidFill>
                  <a:latin typeface="张海山锐线体简" pitchFamily="2" charset="-122"/>
                  <a:ea typeface="张海山锐线体简" pitchFamily="2" charset="-122"/>
                </a:rPr>
                <a:t>do my best</a:t>
              </a:r>
              <a:r>
                <a:rPr lang="zh-CN" altLang="en-US" sz="2200" dirty="0" smtClean="0">
                  <a:solidFill>
                    <a:schemeClr val="bg1"/>
                  </a:solidFill>
                  <a:latin typeface="张海山锐线体简" pitchFamily="2" charset="-122"/>
                  <a:ea typeface="张海山锐线体简" pitchFamily="2" charset="-122"/>
                </a:rPr>
                <a:t>！</a:t>
              </a:r>
              <a:endParaRPr lang="zh-CN" altLang="en-US" sz="2200" dirty="0">
                <a:solidFill>
                  <a:schemeClr val="bg1"/>
                </a:solidFill>
                <a:latin typeface="张海山锐线体简" pitchFamily="2" charset="-122"/>
                <a:ea typeface="张海山锐线体简" pitchFamily="2" charset="-122"/>
              </a:endParaRPr>
            </a:p>
          </p:txBody>
        </p:sp>
      </p:grpSp>
    </p:spTree>
    <p:extLst>
      <p:ext uri="{BB962C8B-B14F-4D97-AF65-F5344CB8AC3E}">
        <p14:creationId xmlns:p14="http://schemas.microsoft.com/office/powerpoint/2010/main" val="414296538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EE1E2"/>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340" y="195486"/>
            <a:ext cx="6309320" cy="4731990"/>
          </a:xfrm>
          <a:prstGeom prst="rect">
            <a:avLst/>
          </a:prstGeom>
        </p:spPr>
      </p:pic>
    </p:spTree>
    <p:extLst>
      <p:ext uri="{BB962C8B-B14F-4D97-AF65-F5344CB8AC3E}">
        <p14:creationId xmlns:p14="http://schemas.microsoft.com/office/powerpoint/2010/main" val="7925578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3" name="矩形 12"/>
          <p:cNvSpPr/>
          <p:nvPr/>
        </p:nvSpPr>
        <p:spPr>
          <a:xfrm>
            <a:off x="4067944" y="3470666"/>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情報技術</a:t>
            </a:r>
            <a:endParaRPr lang="zh-CN" altLang="en-US" dirty="0"/>
          </a:p>
        </p:txBody>
      </p:sp>
      <p:sp>
        <p:nvSpPr>
          <p:cNvPr id="14" name="矩形 13"/>
          <p:cNvSpPr/>
          <p:nvPr/>
        </p:nvSpPr>
        <p:spPr>
          <a:xfrm>
            <a:off x="2267744" y="2691085"/>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a:t>中国の大連</a:t>
            </a:r>
            <a:endParaRPr lang="zh-CN" altLang="en-US" dirty="0"/>
          </a:p>
        </p:txBody>
      </p:sp>
      <p:sp>
        <p:nvSpPr>
          <p:cNvPr id="15" name="矩形 14"/>
          <p:cNvSpPr/>
          <p:nvPr/>
        </p:nvSpPr>
        <p:spPr>
          <a:xfrm>
            <a:off x="4067944" y="1913594"/>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二十一歳</a:t>
            </a:r>
            <a:endParaRPr lang="zh-CN" altLang="en-US" dirty="0"/>
          </a:p>
        </p:txBody>
      </p:sp>
      <p:sp>
        <p:nvSpPr>
          <p:cNvPr id="7" name="矩形 6"/>
          <p:cNvSpPr/>
          <p:nvPr/>
        </p:nvSpPr>
        <p:spPr>
          <a:xfrm>
            <a:off x="2267744" y="1134013"/>
            <a:ext cx="2808312" cy="576064"/>
          </a:xfrm>
          <a:prstGeom prst="rect">
            <a:avLst/>
          </a:prstGeom>
          <a:solidFill>
            <a:srgbClr val="EFCC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尹鴻濤</a:t>
            </a:r>
            <a:r>
              <a:rPr lang="en-US" altLang="ja-JP" dirty="0" smtClean="0"/>
              <a:t>(</a:t>
            </a:r>
            <a:r>
              <a:rPr lang="ja-JP" altLang="en-US" dirty="0" smtClean="0"/>
              <a:t>イン　コウトウ</a:t>
            </a:r>
            <a:r>
              <a:rPr lang="en-US" altLang="ja-JP" dirty="0" smtClean="0"/>
              <a:t>)</a:t>
            </a:r>
            <a:endParaRPr lang="zh-CN" altLang="en-US" dirty="0"/>
          </a:p>
        </p:txBody>
      </p:sp>
      <p:sp>
        <p:nvSpPr>
          <p:cNvPr id="6" name="文本框 5"/>
          <p:cNvSpPr txBox="1"/>
          <p:nvPr/>
        </p:nvSpPr>
        <p:spPr>
          <a:xfrm>
            <a:off x="3923928" y="1037325"/>
            <a:ext cx="1368152" cy="769441"/>
          </a:xfrm>
          <a:prstGeom prst="rect">
            <a:avLst/>
          </a:prstGeom>
          <a:noFill/>
        </p:spPr>
        <p:txBody>
          <a:bodyPr wrap="square" rtlCol="0">
            <a:spAutoFit/>
          </a:bodyPr>
          <a:lstStyle/>
          <a:p>
            <a:r>
              <a:rPr lang="ja-JP" altLang="en-US" sz="4400" dirty="0" smtClean="0">
                <a:latin typeface="张海山锐线体简" panose="02000000000000000000" pitchFamily="2" charset="-122"/>
                <a:ea typeface="张海山锐线体简" panose="02000000000000000000" pitchFamily="2" charset="-122"/>
              </a:rPr>
              <a:t>名前</a:t>
            </a:r>
            <a:endParaRPr lang="zh-CN" altLang="en-US" sz="4400" dirty="0">
              <a:latin typeface="张海山锐线体简" panose="02000000000000000000" pitchFamily="2" charset="-122"/>
              <a:ea typeface="张海山锐线体简" panose="02000000000000000000" pitchFamily="2" charset="-122"/>
            </a:endParaRPr>
          </a:p>
        </p:txBody>
      </p:sp>
      <p:sp>
        <p:nvSpPr>
          <p:cNvPr id="10" name="文本框 9"/>
          <p:cNvSpPr txBox="1"/>
          <p:nvPr/>
        </p:nvSpPr>
        <p:spPr>
          <a:xfrm>
            <a:off x="3923928" y="1812829"/>
            <a:ext cx="1368152" cy="769441"/>
          </a:xfrm>
          <a:prstGeom prst="rect">
            <a:avLst/>
          </a:prstGeom>
          <a:noFill/>
        </p:spPr>
        <p:txBody>
          <a:bodyPr wrap="square" rtlCol="0">
            <a:spAutoFit/>
          </a:bodyPr>
          <a:lstStyle/>
          <a:p>
            <a:r>
              <a:rPr lang="ja-JP" altLang="en-US" sz="4400" dirty="0" smtClean="0">
                <a:latin typeface="张海山锐线体简" panose="02000000000000000000" pitchFamily="2" charset="-122"/>
                <a:ea typeface="张海山锐线体简" panose="02000000000000000000" pitchFamily="2" charset="-122"/>
              </a:rPr>
              <a:t>年齢</a:t>
            </a:r>
            <a:endParaRPr lang="zh-CN" altLang="en-US" sz="4400" dirty="0">
              <a:latin typeface="张海山锐线体简" panose="02000000000000000000" pitchFamily="2" charset="-122"/>
              <a:ea typeface="张海山锐线体简" panose="02000000000000000000" pitchFamily="2" charset="-122"/>
            </a:endParaRPr>
          </a:p>
        </p:txBody>
      </p:sp>
      <p:sp>
        <p:nvSpPr>
          <p:cNvPr id="11" name="文本框 10"/>
          <p:cNvSpPr txBox="1"/>
          <p:nvPr/>
        </p:nvSpPr>
        <p:spPr>
          <a:xfrm>
            <a:off x="3923928" y="2588333"/>
            <a:ext cx="1368152" cy="769441"/>
          </a:xfrm>
          <a:prstGeom prst="rect">
            <a:avLst/>
          </a:prstGeom>
          <a:noFill/>
        </p:spPr>
        <p:txBody>
          <a:bodyPr wrap="square" rtlCol="0">
            <a:spAutoFit/>
          </a:bodyPr>
          <a:lstStyle/>
          <a:p>
            <a:r>
              <a:rPr lang="ja-JP" altLang="en-US" sz="4400">
                <a:latin typeface="张海山锐线体简" panose="02000000000000000000" pitchFamily="2" charset="-122"/>
                <a:ea typeface="张海山锐线体简" panose="02000000000000000000" pitchFamily="2" charset="-122"/>
              </a:rPr>
              <a:t>出身</a:t>
            </a:r>
            <a:endParaRPr lang="zh-CN" altLang="en-US" sz="4400" dirty="0">
              <a:latin typeface="张海山锐线体简" panose="02000000000000000000" pitchFamily="2" charset="-122"/>
              <a:ea typeface="张海山锐线体简" panose="02000000000000000000" pitchFamily="2" charset="-122"/>
            </a:endParaRPr>
          </a:p>
        </p:txBody>
      </p:sp>
      <p:sp>
        <p:nvSpPr>
          <p:cNvPr id="12" name="文本框 11"/>
          <p:cNvSpPr txBox="1"/>
          <p:nvPr/>
        </p:nvSpPr>
        <p:spPr>
          <a:xfrm>
            <a:off x="3923928" y="3363838"/>
            <a:ext cx="1368152" cy="769441"/>
          </a:xfrm>
          <a:prstGeom prst="rect">
            <a:avLst/>
          </a:prstGeom>
          <a:noFill/>
        </p:spPr>
        <p:txBody>
          <a:bodyPr wrap="square" rtlCol="0">
            <a:spAutoFit/>
          </a:bodyPr>
          <a:lstStyle/>
          <a:p>
            <a:r>
              <a:rPr lang="ja-JP" altLang="en-US" sz="4400" dirty="0" smtClean="0">
                <a:latin typeface="张海山锐线体简" panose="02000000000000000000" pitchFamily="2" charset="-122"/>
                <a:ea typeface="张海山锐线体简" panose="02000000000000000000" pitchFamily="2" charset="-122"/>
              </a:rPr>
              <a:t>専攻</a:t>
            </a:r>
            <a:endParaRPr lang="zh-CN" altLang="en-US" sz="4400" dirty="0">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2100919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3.05556E-6 -4.5679E-6 L -0.33472 -4.5679E-6 " pathEditMode="relative" rAng="0" ptsTypes="AA">
                                      <p:cBhvr>
                                        <p:cTn id="6" dur="1500" fill="hold"/>
                                        <p:tgtEl>
                                          <p:spTgt spid="6"/>
                                        </p:tgtEl>
                                        <p:attrNameLst>
                                          <p:attrName>ppt_x</p:attrName>
                                          <p:attrName>ppt_y</p:attrName>
                                        </p:attrNameLst>
                                      </p:cBhvr>
                                      <p:rCtr x="-16736" y="0"/>
                                    </p:animMotion>
                                  </p:childTnLst>
                                </p:cTn>
                              </p:par>
                              <p:par>
                                <p:cTn id="7" presetID="22" presetClass="entr" presetSubtype="8" fill="hold" grpId="0" nodeType="withEffect">
                                  <p:stCondLst>
                                    <p:cond delay="1500"/>
                                  </p:stCondLst>
                                  <p:childTnLst>
                                    <p:set>
                                      <p:cBhvr>
                                        <p:cTn id="8" dur="1" fill="hold">
                                          <p:stCondLst>
                                            <p:cond delay="0"/>
                                          </p:stCondLst>
                                        </p:cTn>
                                        <p:tgtEl>
                                          <p:spTgt spid="7"/>
                                        </p:tgtEl>
                                        <p:attrNameLst>
                                          <p:attrName>style.visibility</p:attrName>
                                        </p:attrNameLst>
                                      </p:cBhvr>
                                      <p:to>
                                        <p:strVal val="visible"/>
                                      </p:to>
                                    </p:set>
                                    <p:animEffect transition="in" filter="wipe(left)">
                                      <p:cBhvr>
                                        <p:cTn id="9" dur="750"/>
                                        <p:tgtEl>
                                          <p:spTgt spid="7"/>
                                        </p:tgtEl>
                                      </p:cBhvr>
                                    </p:animEffect>
                                  </p:childTnLst>
                                </p:cTn>
                              </p:par>
                              <p:par>
                                <p:cTn id="10" presetID="63" presetClass="path" presetSubtype="0" accel="50000" decel="50000" fill="hold" grpId="0" nodeType="withEffect">
                                  <p:stCondLst>
                                    <p:cond delay="0"/>
                                  </p:stCondLst>
                                  <p:childTnLst>
                                    <p:animMotion origin="layout" path="M -3.05556E-6 -4.93827E-7 L 0.32674 -4.93827E-7 " pathEditMode="relative" rAng="0" ptsTypes="AA">
                                      <p:cBhvr>
                                        <p:cTn id="11" dur="1500" fill="hold"/>
                                        <p:tgtEl>
                                          <p:spTgt spid="10"/>
                                        </p:tgtEl>
                                        <p:attrNameLst>
                                          <p:attrName>ppt_x</p:attrName>
                                          <p:attrName>ppt_y</p:attrName>
                                        </p:attrNameLst>
                                      </p:cBhvr>
                                      <p:rCtr x="16337" y="0"/>
                                    </p:animMotion>
                                  </p:childTnLst>
                                </p:cTn>
                              </p:par>
                              <p:par>
                                <p:cTn id="12" presetID="22" presetClass="entr" presetSubtype="2" fill="hold" grpId="0" nodeType="withEffect">
                                  <p:stCondLst>
                                    <p:cond delay="1500"/>
                                  </p:stCondLst>
                                  <p:childTnLst>
                                    <p:set>
                                      <p:cBhvr>
                                        <p:cTn id="13" dur="1" fill="hold">
                                          <p:stCondLst>
                                            <p:cond delay="0"/>
                                          </p:stCondLst>
                                        </p:cTn>
                                        <p:tgtEl>
                                          <p:spTgt spid="15"/>
                                        </p:tgtEl>
                                        <p:attrNameLst>
                                          <p:attrName>style.visibility</p:attrName>
                                        </p:attrNameLst>
                                      </p:cBhvr>
                                      <p:to>
                                        <p:strVal val="visible"/>
                                      </p:to>
                                    </p:set>
                                    <p:animEffect transition="in" filter="wipe(right)">
                                      <p:cBhvr>
                                        <p:cTn id="14" dur="750"/>
                                        <p:tgtEl>
                                          <p:spTgt spid="15"/>
                                        </p:tgtEl>
                                      </p:cBhvr>
                                    </p:animEffect>
                                  </p:childTnLst>
                                </p:cTn>
                              </p:par>
                              <p:par>
                                <p:cTn id="15" presetID="35" presetClass="path" presetSubtype="0" accel="50000" decel="50000" fill="hold" grpId="0" nodeType="withEffect">
                                  <p:stCondLst>
                                    <p:cond delay="0"/>
                                  </p:stCondLst>
                                  <p:childTnLst>
                                    <p:animMotion origin="layout" path="M -3.05556E-6 -4.5679E-6 L -0.33472 -4.5679E-6 " pathEditMode="relative" rAng="0" ptsTypes="AA">
                                      <p:cBhvr>
                                        <p:cTn id="16" dur="1500" fill="hold"/>
                                        <p:tgtEl>
                                          <p:spTgt spid="11"/>
                                        </p:tgtEl>
                                        <p:attrNameLst>
                                          <p:attrName>ppt_x</p:attrName>
                                          <p:attrName>ppt_y</p:attrName>
                                        </p:attrNameLst>
                                      </p:cBhvr>
                                      <p:rCtr x="-16736" y="0"/>
                                    </p:animMotion>
                                  </p:childTnLst>
                                </p:cTn>
                              </p:par>
                              <p:par>
                                <p:cTn id="17" presetID="22" presetClass="entr" presetSubtype="8" fill="hold" grpId="0" nodeType="withEffect">
                                  <p:stCondLst>
                                    <p:cond delay="15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750"/>
                                        <p:tgtEl>
                                          <p:spTgt spid="14"/>
                                        </p:tgtEl>
                                      </p:cBhvr>
                                    </p:animEffect>
                                  </p:childTnLst>
                                </p:cTn>
                              </p:par>
                              <p:par>
                                <p:cTn id="20" presetID="63" presetClass="path" presetSubtype="0" accel="50000" decel="50000" fill="hold" grpId="0" nodeType="withEffect">
                                  <p:stCondLst>
                                    <p:cond delay="0"/>
                                  </p:stCondLst>
                                  <p:childTnLst>
                                    <p:animMotion origin="layout" path="M -3.05556E-6 -3.7037E-6 L 0.32674 -3.7037E-6 " pathEditMode="relative" rAng="0" ptsTypes="AA">
                                      <p:cBhvr>
                                        <p:cTn id="21" dur="1500" fill="hold"/>
                                        <p:tgtEl>
                                          <p:spTgt spid="12"/>
                                        </p:tgtEl>
                                        <p:attrNameLst>
                                          <p:attrName>ppt_x</p:attrName>
                                          <p:attrName>ppt_y</p:attrName>
                                        </p:attrNameLst>
                                      </p:cBhvr>
                                      <p:rCtr x="16337" y="0"/>
                                    </p:animMotion>
                                  </p:childTnLst>
                                </p:cTn>
                              </p:par>
                              <p:par>
                                <p:cTn id="22" presetID="22" presetClass="entr" presetSubtype="2" fill="hold" grpId="0" nodeType="withEffect">
                                  <p:stCondLst>
                                    <p:cond delay="1500"/>
                                  </p:stCondLst>
                                  <p:childTnLst>
                                    <p:set>
                                      <p:cBhvr>
                                        <p:cTn id="23" dur="1" fill="hold">
                                          <p:stCondLst>
                                            <p:cond delay="0"/>
                                          </p:stCondLst>
                                        </p:cTn>
                                        <p:tgtEl>
                                          <p:spTgt spid="13"/>
                                        </p:tgtEl>
                                        <p:attrNameLst>
                                          <p:attrName>style.visibility</p:attrName>
                                        </p:attrNameLst>
                                      </p:cBhvr>
                                      <p:to>
                                        <p:strVal val="visible"/>
                                      </p:to>
                                    </p:set>
                                    <p:animEffect transition="in" filter="wipe(right)">
                                      <p:cBhvr>
                                        <p:cTn id="24"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7" grpId="0" animBg="1"/>
      <p:bldP spid="6" grpId="0"/>
      <p:bldP spid="10"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矩形 2"/>
          <p:cNvSpPr/>
          <p:nvPr/>
        </p:nvSpPr>
        <p:spPr>
          <a:xfrm>
            <a:off x="4391982" y="462650"/>
            <a:ext cx="3744415" cy="201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007603" y="2664785"/>
            <a:ext cx="7128793" cy="2016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dirty="0" smtClean="0"/>
              <a:t>お</a:t>
            </a:r>
            <a:endParaRPr lang="zh-CN" altLang="en-US" dirty="0"/>
          </a:p>
        </p:txBody>
      </p:sp>
      <p:sp>
        <p:nvSpPr>
          <p:cNvPr id="8" name="TextBox 7"/>
          <p:cNvSpPr txBox="1"/>
          <p:nvPr/>
        </p:nvSpPr>
        <p:spPr>
          <a:xfrm>
            <a:off x="1193672" y="2934121"/>
            <a:ext cx="3372280" cy="1477328"/>
          </a:xfrm>
          <a:prstGeom prst="rect">
            <a:avLst/>
          </a:prstGeom>
          <a:noFill/>
        </p:spPr>
        <p:txBody>
          <a:bodyPr wrap="square" rtlCol="0">
            <a:spAutoFit/>
          </a:bodyPr>
          <a:lstStyle/>
          <a:p>
            <a:r>
              <a:rPr lang="ja-JP" altLang="en-US" dirty="0" smtClean="0">
                <a:latin typeface="张海山锐线体简" pitchFamily="2" charset="-122"/>
                <a:ea typeface="张海山锐线体简" pitchFamily="2" charset="-122"/>
              </a:rPr>
              <a:t>ジョギングの経歴</a:t>
            </a:r>
            <a:r>
              <a:rPr lang="zh-CN" altLang="en-US" dirty="0" smtClean="0">
                <a:latin typeface="张海山锐线体简" pitchFamily="2" charset="-122"/>
                <a:ea typeface="张海山锐线体简" pitchFamily="2" charset="-122"/>
              </a:rPr>
              <a:t>：</a:t>
            </a:r>
            <a:endParaRPr lang="en-US" altLang="zh-CN" dirty="0" smtClean="0">
              <a:latin typeface="张海山锐线体简" pitchFamily="2" charset="-122"/>
              <a:ea typeface="张海山锐线体简" pitchFamily="2" charset="-122"/>
            </a:endParaRPr>
          </a:p>
          <a:p>
            <a:endParaRPr lang="en-US" altLang="zh-CN" dirty="0">
              <a:latin typeface="张海山锐线体简" pitchFamily="2" charset="-122"/>
              <a:ea typeface="张海山锐线体简" pitchFamily="2" charset="-122"/>
            </a:endParaRPr>
          </a:p>
          <a:p>
            <a:r>
              <a:rPr lang="ja-JP" altLang="en-US" dirty="0">
                <a:latin typeface="张海山锐线体简" pitchFamily="2" charset="-122"/>
                <a:ea typeface="张海山锐线体简" pitchFamily="2" charset="-122"/>
              </a:rPr>
              <a:t>日本に来た当初は</a:t>
            </a:r>
            <a:r>
              <a:rPr lang="en-US" altLang="ja-JP" dirty="0">
                <a:latin typeface="张海山锐线体简" pitchFamily="2" charset="-122"/>
                <a:ea typeface="张海山锐线体简" pitchFamily="2" charset="-122"/>
              </a:rPr>
              <a:t>2km</a:t>
            </a:r>
            <a:r>
              <a:rPr lang="ja-JP" altLang="en-US" dirty="0">
                <a:latin typeface="张海山锐线体简" pitchFamily="2" charset="-122"/>
                <a:ea typeface="张海山锐线体简" pitchFamily="2" charset="-122"/>
              </a:rPr>
              <a:t>程度の距離だったが、今は</a:t>
            </a:r>
            <a:r>
              <a:rPr lang="en-US" altLang="ja-JP" dirty="0">
                <a:latin typeface="张海山锐线体简" pitchFamily="2" charset="-122"/>
                <a:ea typeface="张海山锐线体简" pitchFamily="2" charset="-122"/>
              </a:rPr>
              <a:t>5 km</a:t>
            </a:r>
            <a:r>
              <a:rPr lang="ja-JP" altLang="en-US" dirty="0">
                <a:latin typeface="张海山锐线体简" pitchFamily="2" charset="-122"/>
                <a:ea typeface="张海山锐线体简" pitchFamily="2" charset="-122"/>
              </a:rPr>
              <a:t>を突破しようとしている。</a:t>
            </a:r>
            <a:endParaRPr lang="zh-CN" altLang="en-US" dirty="0">
              <a:latin typeface="张海山锐线体简" pitchFamily="2" charset="-122"/>
              <a:ea typeface="张海山锐线体简" pitchFamily="2" charset="-122"/>
            </a:endParaRPr>
          </a:p>
        </p:txBody>
      </p:sp>
      <p:sp>
        <p:nvSpPr>
          <p:cNvPr id="9" name="TextBox 8"/>
          <p:cNvSpPr txBox="1"/>
          <p:nvPr/>
        </p:nvSpPr>
        <p:spPr>
          <a:xfrm>
            <a:off x="4664437" y="731986"/>
            <a:ext cx="3199504" cy="1477328"/>
          </a:xfrm>
          <a:prstGeom prst="rect">
            <a:avLst/>
          </a:prstGeom>
          <a:noFill/>
        </p:spPr>
        <p:txBody>
          <a:bodyPr wrap="square" rtlCol="0">
            <a:spAutoFit/>
          </a:bodyPr>
          <a:lstStyle/>
          <a:p>
            <a:r>
              <a:rPr lang="ja-JP" altLang="en-US" dirty="0">
                <a:latin typeface="张海山锐线体简" pitchFamily="2" charset="-122"/>
                <a:ea typeface="张海山锐线体简" pitchFamily="2" charset="-122"/>
              </a:rPr>
              <a:t>座右銘</a:t>
            </a:r>
            <a:r>
              <a:rPr lang="zh-CN" altLang="en-US" dirty="0" smtClean="0">
                <a:latin typeface="张海山锐线体简" pitchFamily="2" charset="-122"/>
                <a:ea typeface="张海山锐线体简" pitchFamily="2" charset="-122"/>
              </a:rPr>
              <a:t>：</a:t>
            </a:r>
            <a:r>
              <a:rPr lang="en-US" altLang="zh-CN" dirty="0" smtClean="0">
                <a:latin typeface="张海山锐线体简" pitchFamily="2" charset="-122"/>
                <a:ea typeface="张海山锐线体简" pitchFamily="2" charset="-122"/>
              </a:rPr>
              <a:t>Never give it up</a:t>
            </a:r>
          </a:p>
          <a:p>
            <a:endParaRPr lang="en-US" altLang="zh-CN" dirty="0" smtClean="0">
              <a:latin typeface="张海山锐线体简" pitchFamily="2" charset="-122"/>
              <a:ea typeface="张海山锐线体简" pitchFamily="2" charset="-122"/>
            </a:endParaRPr>
          </a:p>
          <a:p>
            <a:r>
              <a:rPr lang="ja-JP" altLang="en-US" dirty="0">
                <a:latin typeface="张海山锐线体简" pitchFamily="2" charset="-122"/>
                <a:ea typeface="张海山锐线体简" pitchFamily="2" charset="-122"/>
              </a:rPr>
              <a:t>趣味</a:t>
            </a:r>
            <a:r>
              <a:rPr lang="zh-CN" altLang="en-US" dirty="0" smtClean="0">
                <a:latin typeface="张海山锐线体简" pitchFamily="2" charset="-122"/>
                <a:ea typeface="张海山锐线体简" pitchFamily="2" charset="-122"/>
              </a:rPr>
              <a:t>：</a:t>
            </a:r>
            <a:r>
              <a:rPr lang="en-US" altLang="zh-CN" dirty="0" smtClean="0">
                <a:latin typeface="张海山锐线体简" pitchFamily="2" charset="-122"/>
                <a:ea typeface="张海山锐线体简" pitchFamily="2" charset="-122"/>
              </a:rPr>
              <a:t>Game </a:t>
            </a:r>
            <a:r>
              <a:rPr lang="en-US" altLang="ja-JP" dirty="0" smtClean="0">
                <a:latin typeface="张海山锐线体简" pitchFamily="2" charset="-122"/>
                <a:ea typeface="张海山锐线体简" pitchFamily="2" charset="-122"/>
              </a:rPr>
              <a:t>anime</a:t>
            </a:r>
            <a:r>
              <a:rPr lang="ja-JP" altLang="en-US" dirty="0">
                <a:latin typeface="张海山锐线体简" pitchFamily="2" charset="-122"/>
                <a:ea typeface="张海山锐线体简" pitchFamily="2" charset="-122"/>
              </a:rPr>
              <a:t> </a:t>
            </a:r>
            <a:r>
              <a:rPr lang="en-US" altLang="zh-CN" dirty="0" smtClean="0">
                <a:latin typeface="张海山锐线体简" pitchFamily="2" charset="-122"/>
                <a:ea typeface="张海山锐线体简" pitchFamily="2" charset="-122"/>
              </a:rPr>
              <a:t>jogging</a:t>
            </a:r>
          </a:p>
          <a:p>
            <a:endParaRPr lang="en-US" altLang="zh-CN" dirty="0" smtClean="0">
              <a:latin typeface="张海山锐线体简" pitchFamily="2" charset="-122"/>
              <a:ea typeface="张海山锐线体简" pitchFamily="2" charset="-122"/>
            </a:endParaRPr>
          </a:p>
          <a:p>
            <a:r>
              <a:rPr lang="zh-CN" altLang="en-US" dirty="0" smtClean="0">
                <a:latin typeface="张海山锐线体简" pitchFamily="2" charset="-122"/>
                <a:ea typeface="张海山锐线体简" pitchFamily="2" charset="-122"/>
              </a:rPr>
              <a:t>性格：</a:t>
            </a:r>
            <a:r>
              <a:rPr lang="en-US" altLang="zh-CN" dirty="0" smtClean="0">
                <a:latin typeface="张海山锐线体简" pitchFamily="2" charset="-122"/>
                <a:ea typeface="张海山锐线体简" pitchFamily="2" charset="-122"/>
              </a:rPr>
              <a:t>optimistic  positive</a:t>
            </a:r>
            <a:endParaRPr lang="zh-CN" altLang="en-US" dirty="0">
              <a:latin typeface="张海山锐线体简" pitchFamily="2" charset="-122"/>
              <a:ea typeface="张海山锐线体简"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2080" y="2664784"/>
            <a:ext cx="1584176" cy="2016001"/>
          </a:xfrm>
          <a:prstGeom prst="rect">
            <a:avLst/>
          </a:prstGeom>
        </p:spPr>
      </p:pic>
      <p:pic>
        <p:nvPicPr>
          <p:cNvPr id="1027" name="Picture 3" descr="https://gss2.bdstatic.com/9fo3dSag_xI4khGkpoWK1HF6hhy/baike/c0%3Dbaike272%2C5%2C5%2C272%2C90/sign=41956e3d0423dd54357eaf3ab060d8bb/c8177f3e6709c93dfa491cae923df8dcd100542b.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603" y="462650"/>
            <a:ext cx="3384378" cy="2016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278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https://gss0.bdstatic.com/94o3dSag_xI4khGkpoWK1HF6hhy/baike/crop%3D0%2C1%2C770%2C508%3Bc0%3Dbaike92%2C5%2C5%2C92%2C30/sign=21cec028db43ad4bb2611c80bf32769e/a8773912b31bb05100e48ea53c7adab44bede07f.jpg"/>
          <p:cNvPicPr>
            <a:picLocks noChangeAspect="1" noChangeArrowheads="1"/>
          </p:cNvPicPr>
          <p:nvPr/>
        </p:nvPicPr>
        <p:blipFill rotWithShape="1">
          <a:blip r:embed="rId3">
            <a:extLst>
              <a:ext uri="{28A0092B-C50C-407E-A947-70E740481C1C}">
                <a14:useLocalDpi xmlns:a14="http://schemas.microsoft.com/office/drawing/2010/main" val="0"/>
              </a:ext>
            </a:extLst>
          </a:blip>
          <a:srcRect b="9222"/>
          <a:stretch/>
        </p:blipFill>
        <p:spPr bwMode="auto">
          <a:xfrm>
            <a:off x="1331640" y="855368"/>
            <a:ext cx="6768752" cy="4169024"/>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ttps://gss1.bdstatic.com/9vo3dSag_xI4khGkpoWK1HF6hhy/baike/c0%3Dbaike150%2C5%2C5%2C150%2C50/sign=bd213fec8e0a19d8df0e8c575293e9ee/d53f8794a4c27d1ea3855d9915d5ad6edcc438cf.jpg"/>
          <p:cNvPicPr>
            <a:picLocks noChangeAspect="1" noChangeArrowheads="1"/>
          </p:cNvPicPr>
          <p:nvPr/>
        </p:nvPicPr>
        <p:blipFill rotWithShape="1">
          <a:blip r:embed="rId4">
            <a:extLst>
              <a:ext uri="{28A0092B-C50C-407E-A947-70E740481C1C}">
                <a14:useLocalDpi xmlns:a14="http://schemas.microsoft.com/office/drawing/2010/main" val="0"/>
              </a:ext>
            </a:extLst>
          </a:blip>
          <a:srcRect l="13458" r="15579" b="12909"/>
          <a:stretch/>
        </p:blipFill>
        <p:spPr bwMode="auto">
          <a:xfrm>
            <a:off x="1331640" y="855368"/>
            <a:ext cx="6768752" cy="41690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80528" y="257037"/>
            <a:ext cx="3816424" cy="523220"/>
          </a:xfrm>
          <a:prstGeom prst="rect">
            <a:avLst/>
          </a:prstGeom>
          <a:noFill/>
        </p:spPr>
        <p:txBody>
          <a:bodyPr wrap="square" rtlCol="0">
            <a:spAutoFit/>
          </a:bodyPr>
          <a:lstStyle/>
          <a:p>
            <a:pPr algn="ctr"/>
            <a:r>
              <a:rPr lang="ja-JP" altLang="en-US" sz="2800" dirty="0" smtClean="0">
                <a:latin typeface="Arial Black" pitchFamily="34" charset="0"/>
              </a:rPr>
              <a:t>私の故郷（大連）</a:t>
            </a:r>
            <a:endParaRPr lang="zh-CN" altLang="en-US" sz="2800" dirty="0">
              <a:latin typeface="Arial Black" pitchFamily="34" charset="0"/>
            </a:endParaRPr>
          </a:p>
        </p:txBody>
      </p:sp>
      <p:pic>
        <p:nvPicPr>
          <p:cNvPr id="1034" name="Picture 10" descr="https://n.sinaimg.cn/sinacn22/77/w1500h977/20181001/91f0-hktxqah298612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7657"/>
          <a:stretch/>
        </p:blipFill>
        <p:spPr bwMode="auto">
          <a:xfrm>
            <a:off x="1331640" y="843558"/>
            <a:ext cx="6768752" cy="41690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zqb.cyol.com/images/1433889797697_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640" y="843558"/>
            <a:ext cx="6768752" cy="4169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66411"/>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34"/>
                                        </p:tgtEl>
                                        <p:attrNameLst>
                                          <p:attrName>ppt_x</p:attrName>
                                        </p:attrNameLst>
                                      </p:cBhvr>
                                      <p:tavLst>
                                        <p:tav tm="0">
                                          <p:val>
                                            <p:strVal val="ppt_x"/>
                                          </p:val>
                                        </p:tav>
                                        <p:tav tm="100000">
                                          <p:val>
                                            <p:strVal val="ppt_x"/>
                                          </p:val>
                                        </p:tav>
                                      </p:tavLst>
                                    </p:anim>
                                    <p:anim calcmode="lin" valueType="num">
                                      <p:cBhvr additive="base">
                                        <p:cTn id="13" dur="500"/>
                                        <p:tgtEl>
                                          <p:spTgt spid="1034"/>
                                        </p:tgtEl>
                                        <p:attrNameLst>
                                          <p:attrName>ppt_y</p:attrName>
                                        </p:attrNameLst>
                                      </p:cBhvr>
                                      <p:tavLst>
                                        <p:tav tm="0">
                                          <p:val>
                                            <p:strVal val="ppt_y"/>
                                          </p:val>
                                        </p:tav>
                                        <p:tav tm="100000">
                                          <p:val>
                                            <p:strVal val="1+ppt_h/2"/>
                                          </p:val>
                                        </p:tav>
                                      </p:tavLst>
                                    </p:anim>
                                    <p:set>
                                      <p:cBhvr>
                                        <p:cTn id="14" dur="1" fill="hold">
                                          <p:stCondLst>
                                            <p:cond delay="499"/>
                                          </p:stCondLst>
                                        </p:cTn>
                                        <p:tgtEl>
                                          <p:spTgt spid="103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2051"/>
                                        </p:tgtEl>
                                        <p:attrNameLst>
                                          <p:attrName>ppt_x</p:attrName>
                                        </p:attrNameLst>
                                      </p:cBhvr>
                                      <p:tavLst>
                                        <p:tav tm="0">
                                          <p:val>
                                            <p:strVal val="ppt_x"/>
                                          </p:val>
                                        </p:tav>
                                        <p:tav tm="100000">
                                          <p:val>
                                            <p:strVal val="ppt_x"/>
                                          </p:val>
                                        </p:tav>
                                      </p:tavLst>
                                    </p:anim>
                                    <p:anim calcmode="lin" valueType="num">
                                      <p:cBhvr additive="base">
                                        <p:cTn id="19" dur="500"/>
                                        <p:tgtEl>
                                          <p:spTgt spid="2051"/>
                                        </p:tgtEl>
                                        <p:attrNameLst>
                                          <p:attrName>ppt_y</p:attrName>
                                        </p:attrNameLst>
                                      </p:cBhvr>
                                      <p:tavLst>
                                        <p:tav tm="0">
                                          <p:val>
                                            <p:strVal val="ppt_y"/>
                                          </p:val>
                                        </p:tav>
                                        <p:tav tm="100000">
                                          <p:val>
                                            <p:strVal val="1+ppt_h/2"/>
                                          </p:val>
                                        </p:tav>
                                      </p:tavLst>
                                    </p:anim>
                                    <p:set>
                                      <p:cBhvr>
                                        <p:cTn id="20" dur="1" fill="hold">
                                          <p:stCondLst>
                                            <p:cond delay="499"/>
                                          </p:stCondLst>
                                        </p:cTn>
                                        <p:tgtEl>
                                          <p:spTgt spid="205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nodeType="clickEffect">
                                  <p:stCondLst>
                                    <p:cond delay="0"/>
                                  </p:stCondLst>
                                  <p:childTnLst>
                                    <p:anim calcmode="lin" valueType="num">
                                      <p:cBhvr additive="base">
                                        <p:cTn id="24" dur="500"/>
                                        <p:tgtEl>
                                          <p:spTgt spid="2053"/>
                                        </p:tgtEl>
                                        <p:attrNameLst>
                                          <p:attrName>ppt_x</p:attrName>
                                        </p:attrNameLst>
                                      </p:cBhvr>
                                      <p:tavLst>
                                        <p:tav tm="0">
                                          <p:val>
                                            <p:strVal val="ppt_x"/>
                                          </p:val>
                                        </p:tav>
                                        <p:tav tm="100000">
                                          <p:val>
                                            <p:strVal val="ppt_x"/>
                                          </p:val>
                                        </p:tav>
                                      </p:tavLst>
                                    </p:anim>
                                    <p:anim calcmode="lin" valueType="num">
                                      <p:cBhvr additive="base">
                                        <p:cTn id="25" dur="500"/>
                                        <p:tgtEl>
                                          <p:spTgt spid="2053"/>
                                        </p:tgtEl>
                                        <p:attrNameLst>
                                          <p:attrName>ppt_y</p:attrName>
                                        </p:attrNameLst>
                                      </p:cBhvr>
                                      <p:tavLst>
                                        <p:tav tm="0">
                                          <p:val>
                                            <p:strVal val="ppt_y"/>
                                          </p:val>
                                        </p:tav>
                                        <p:tav tm="100000">
                                          <p:val>
                                            <p:strVal val="1+ppt_h/2"/>
                                          </p:val>
                                        </p:tav>
                                      </p:tavLst>
                                    </p:anim>
                                    <p:set>
                                      <p:cBhvr>
                                        <p:cTn id="26" dur="1" fill="hold">
                                          <p:stCondLst>
                                            <p:cond delay="499"/>
                                          </p:stCondLst>
                                        </p:cTn>
                                        <p:tgtEl>
                                          <p:spTgt spid="20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 name="Picture 7" descr="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86539" y="411510"/>
            <a:ext cx="7868595" cy="48454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6" name="Picture 2" descr="å¤å¾è¯¦è§£æä½ åå®ç¾å¹´èââèç®åäº¬ç¤é¸­"/>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02" t="20982" r="879" b="9717"/>
          <a:stretch/>
        </p:blipFill>
        <p:spPr bwMode="auto">
          <a:xfrm>
            <a:off x="3122287" y="814827"/>
            <a:ext cx="1762361" cy="18830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r.sinaimg.cn/large/article/9fa928673897b089468400d7083c36d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53" b="442"/>
          <a:stretch/>
        </p:blipFill>
        <p:spPr bwMode="auto">
          <a:xfrm>
            <a:off x="7022682" y="814827"/>
            <a:ext cx="1762361" cy="188308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pic3.zhimg.com/80/v2-98b7426e7e553cfa89122924d1d47689_hd.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2582" b="6732"/>
          <a:stretch/>
        </p:blipFill>
        <p:spPr bwMode="auto">
          <a:xfrm>
            <a:off x="5076698" y="814827"/>
            <a:ext cx="1753934" cy="18830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ic1.zhimg.com/80/v2-a2463115f62c225db0cedbfd39c98736_h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22287" y="2961703"/>
            <a:ext cx="2526022" cy="156137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pic2.zhimg.com/80/v2-dd96a38179fde6d3035539604eec5bad_hd.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541" b="21639"/>
          <a:stretch/>
        </p:blipFill>
        <p:spPr bwMode="auto">
          <a:xfrm>
            <a:off x="6012160" y="2931790"/>
            <a:ext cx="2787606" cy="156137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
          <p:cNvSpPr txBox="1"/>
          <p:nvPr/>
        </p:nvSpPr>
        <p:spPr>
          <a:xfrm rot="21073137">
            <a:off x="-1236220" y="123478"/>
            <a:ext cx="3816424" cy="1938992"/>
          </a:xfrm>
          <a:prstGeom prst="rect">
            <a:avLst/>
          </a:prstGeom>
          <a:noFill/>
        </p:spPr>
        <p:txBody>
          <a:bodyPr wrap="square" rtlCol="0">
            <a:spAutoFit/>
          </a:bodyPr>
          <a:lstStyle/>
          <a:p>
            <a:pPr algn="ctr"/>
            <a:r>
              <a:rPr lang="ja-JP" altLang="en-US" sz="2000" dirty="0" smtClean="0">
                <a:latin typeface="Arial Black" pitchFamily="34" charset="0"/>
              </a:rPr>
              <a:t>好</a:t>
            </a:r>
            <a:endParaRPr lang="en-US" altLang="ja-JP" sz="2000" dirty="0" smtClean="0">
              <a:latin typeface="Arial Black" pitchFamily="34" charset="0"/>
            </a:endParaRPr>
          </a:p>
          <a:p>
            <a:pPr algn="ctr"/>
            <a:r>
              <a:rPr lang="ja-JP" altLang="en-US" sz="2000" dirty="0" smtClean="0">
                <a:latin typeface="Arial Black" pitchFamily="34" charset="0"/>
              </a:rPr>
              <a:t>き</a:t>
            </a:r>
            <a:endParaRPr lang="en-US" altLang="ja-JP" sz="2000" dirty="0" smtClean="0">
              <a:latin typeface="Arial Black" pitchFamily="34" charset="0"/>
            </a:endParaRPr>
          </a:p>
          <a:p>
            <a:pPr algn="ctr"/>
            <a:r>
              <a:rPr lang="ja-JP" altLang="en-US" sz="2000" dirty="0" smtClean="0">
                <a:latin typeface="Arial Black" pitchFamily="34" charset="0"/>
              </a:rPr>
              <a:t>な</a:t>
            </a:r>
            <a:endParaRPr lang="en-US" altLang="ja-JP" sz="2000" dirty="0" smtClean="0">
              <a:latin typeface="Arial Black" pitchFamily="34" charset="0"/>
            </a:endParaRPr>
          </a:p>
          <a:p>
            <a:pPr algn="ctr"/>
            <a:r>
              <a:rPr lang="ja-JP" altLang="en-US" sz="2000" dirty="0" smtClean="0">
                <a:latin typeface="Arial Black" pitchFamily="34" charset="0"/>
              </a:rPr>
              <a:t>食</a:t>
            </a:r>
            <a:endParaRPr lang="en-US" altLang="ja-JP" sz="2000" dirty="0" smtClean="0">
              <a:latin typeface="Arial Black" pitchFamily="34" charset="0"/>
            </a:endParaRPr>
          </a:p>
          <a:p>
            <a:pPr algn="ctr"/>
            <a:r>
              <a:rPr lang="ja-JP" altLang="en-US" sz="2000" dirty="0" smtClean="0">
                <a:latin typeface="Arial Black" pitchFamily="34" charset="0"/>
              </a:rPr>
              <a:t>べ</a:t>
            </a:r>
            <a:endParaRPr lang="en-US" altLang="ja-JP" sz="2000" dirty="0" smtClean="0">
              <a:latin typeface="Arial Black" pitchFamily="34" charset="0"/>
            </a:endParaRPr>
          </a:p>
          <a:p>
            <a:pPr algn="ctr"/>
            <a:r>
              <a:rPr lang="ja-JP" altLang="en-US" sz="2000" dirty="0" smtClean="0">
                <a:latin typeface="Arial Black" pitchFamily="34" charset="0"/>
              </a:rPr>
              <a:t>物</a:t>
            </a:r>
            <a:endParaRPr lang="zh-CN" altLang="en-US" sz="2000" dirty="0">
              <a:latin typeface="Arial Black" pitchFamily="34" charset="0"/>
            </a:endParaRPr>
          </a:p>
        </p:txBody>
      </p:sp>
    </p:spTree>
    <p:extLst>
      <p:ext uri="{BB962C8B-B14F-4D97-AF65-F5344CB8AC3E}">
        <p14:creationId xmlns:p14="http://schemas.microsoft.com/office/powerpoint/2010/main" val="2375885439"/>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2663600" y="451041"/>
            <a:ext cx="3816424" cy="523220"/>
          </a:xfrm>
          <a:prstGeom prst="rect">
            <a:avLst/>
          </a:prstGeom>
          <a:noFill/>
        </p:spPr>
        <p:txBody>
          <a:bodyPr wrap="square" rtlCol="0">
            <a:spAutoFit/>
          </a:bodyPr>
          <a:lstStyle/>
          <a:p>
            <a:pPr algn="ctr"/>
            <a:r>
              <a:rPr lang="ja-JP" altLang="en-US" sz="2800" dirty="0">
                <a:latin typeface="Arial Black" pitchFamily="34" charset="0"/>
              </a:rPr>
              <a:t>日本で撮った写真</a:t>
            </a:r>
            <a:endParaRPr lang="zh-CN" altLang="en-US" sz="2800" dirty="0">
              <a:latin typeface="Arial Black" pitchFamily="34" charset="0"/>
            </a:endParaRPr>
          </a:p>
        </p:txBody>
      </p:sp>
      <p:sp>
        <p:nvSpPr>
          <p:cNvPr id="3" name="矩形 2"/>
          <p:cNvSpPr/>
          <p:nvPr/>
        </p:nvSpPr>
        <p:spPr>
          <a:xfrm>
            <a:off x="1475468" y="1113216"/>
            <a:ext cx="6192688" cy="400110"/>
          </a:xfrm>
          <a:prstGeom prst="rect">
            <a:avLst/>
          </a:prstGeom>
        </p:spPr>
        <p:txBody>
          <a:bodyPr wrap="square">
            <a:spAutoFit/>
          </a:bodyPr>
          <a:lstStyle/>
          <a:p>
            <a:pPr algn="ctr"/>
            <a:r>
              <a:rPr lang="ja-JP" altLang="en-US" sz="2000" dirty="0" smtClean="0">
                <a:latin typeface="张海山锐线体简" pitchFamily="2" charset="-122"/>
                <a:ea typeface="张海山锐线体简" pitchFamily="2" charset="-122"/>
              </a:rPr>
              <a:t>百　聞　は　一　見　に　し　か　ず</a:t>
            </a:r>
            <a:endParaRPr lang="zh-CN" altLang="en-US" sz="2000" dirty="0">
              <a:latin typeface="张海山锐线体简" pitchFamily="2" charset="-122"/>
              <a:ea typeface="张海山锐线体简" pitchFamily="2" charset="-122"/>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895" y="1737627"/>
            <a:ext cx="2457873" cy="3277164"/>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8015" y="1737627"/>
            <a:ext cx="2457873" cy="3277164"/>
          </a:xfrm>
          <a:prstGeom prst="rect">
            <a:avLst/>
          </a:prstGeom>
        </p:spPr>
      </p:pic>
      <p:pic>
        <p:nvPicPr>
          <p:cNvPr id="23" name="图片 22"/>
          <p:cNvPicPr>
            <a:picLocks noChangeAspect="1"/>
          </p:cNvPicPr>
          <p:nvPr/>
        </p:nvPicPr>
        <p:blipFill rotWithShape="1">
          <a:blip r:embed="rId5">
            <a:extLst>
              <a:ext uri="{28A0092B-C50C-407E-A947-70E740481C1C}">
                <a14:useLocalDpi xmlns:a14="http://schemas.microsoft.com/office/drawing/2010/main" val="0"/>
              </a:ext>
            </a:extLst>
          </a:blip>
          <a:srcRect l="4804" t="3647" r="32749"/>
          <a:stretch/>
        </p:blipFill>
        <p:spPr>
          <a:xfrm>
            <a:off x="5796136" y="1751311"/>
            <a:ext cx="2808313" cy="3249795"/>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7745" y="1721463"/>
            <a:ext cx="2462171" cy="3282895"/>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419" y="1751311"/>
            <a:ext cx="2800757" cy="3263480"/>
          </a:xfrm>
          <a:prstGeom prst="rect">
            <a:avLst/>
          </a:prstGeom>
        </p:spPr>
      </p:pic>
      <p:pic>
        <p:nvPicPr>
          <p:cNvPr id="27" name="图片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028730" y="1725970"/>
            <a:ext cx="2462171" cy="3282895"/>
          </a:xfrm>
          <a:prstGeom prst="rect">
            <a:avLst/>
          </a:prstGeom>
        </p:spPr>
      </p:pic>
    </p:spTree>
    <p:extLst>
      <p:ext uri="{BB962C8B-B14F-4D97-AF65-F5344CB8AC3E}">
        <p14:creationId xmlns:p14="http://schemas.microsoft.com/office/powerpoint/2010/main" val="1130277242"/>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barn(inVertic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Vertic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circle(in)">
                                      <p:cBhvr>
                                        <p:cTn id="27" dur="20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randombar(horizontal)">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heel(1)">
                                      <p:cBhvr>
                                        <p:cTn id="3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Box 1"/>
          <p:cNvSpPr txBox="1"/>
          <p:nvPr/>
        </p:nvSpPr>
        <p:spPr>
          <a:xfrm>
            <a:off x="1457653" y="437084"/>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zh-CN" sz="2800" dirty="0" err="1" smtClean="0">
                <a:latin typeface="Arial Black" pitchFamily="34" charset="0"/>
              </a:rPr>
              <a:t>Favourite</a:t>
            </a:r>
            <a:r>
              <a:rPr lang="en-US" altLang="zh-CN" sz="2800" dirty="0" smtClean="0">
                <a:latin typeface="Arial Black" pitchFamily="34" charset="0"/>
              </a:rPr>
              <a:t> Games</a:t>
            </a:r>
            <a:endParaRPr lang="zh-CN" altLang="en-US" sz="2800" dirty="0">
              <a:latin typeface="Arial Black" pitchFamily="34" charset="0"/>
            </a:endParaRPr>
          </a:p>
        </p:txBody>
      </p:sp>
      <p:grpSp>
        <p:nvGrpSpPr>
          <p:cNvPr id="31" name="组合 30"/>
          <p:cNvGrpSpPr/>
          <p:nvPr/>
        </p:nvGrpSpPr>
        <p:grpSpPr>
          <a:xfrm>
            <a:off x="6418911" y="1461441"/>
            <a:ext cx="2534867" cy="2325404"/>
            <a:chOff x="971600" y="1851670"/>
            <a:chExt cx="2160240" cy="2882414"/>
          </a:xfrm>
        </p:grpSpPr>
        <p:sp>
          <p:nvSpPr>
            <p:cNvPr id="8" name="矩形 7"/>
            <p:cNvSpPr/>
            <p:nvPr/>
          </p:nvSpPr>
          <p:spPr>
            <a:xfrm>
              <a:off x="971600" y="1851670"/>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71600" y="3509556"/>
              <a:ext cx="2160240" cy="1144498"/>
            </a:xfrm>
            <a:prstGeom prst="rect">
              <a:avLst/>
            </a:prstGeom>
          </p:spPr>
          <p:txBody>
            <a:bodyPr wrap="square">
              <a:spAutoFit/>
            </a:bodyPr>
            <a:lstStyle/>
            <a:p>
              <a:pPr algn="ctr"/>
              <a:endParaRPr lang="en-US" altLang="ja-JP" dirty="0" smtClean="0"/>
            </a:p>
            <a:p>
              <a:pPr algn="ctr"/>
              <a:endParaRPr lang="en-US" altLang="ja-JP" dirty="0" smtClean="0"/>
            </a:p>
            <a:p>
              <a:pPr algn="ctr"/>
              <a:r>
                <a:rPr lang="ja-JP" altLang="en-US" dirty="0" smtClean="0"/>
                <a:t>モンスターハンター</a:t>
              </a:r>
              <a:endParaRPr lang="zh-CN" altLang="en-US" dirty="0">
                <a:latin typeface="张海山锐线体简" pitchFamily="2" charset="-122"/>
                <a:ea typeface="张海山锐线体简" pitchFamily="2" charset="-122"/>
              </a:endParaRPr>
            </a:p>
          </p:txBody>
        </p:sp>
      </p:grpSp>
      <p:grpSp>
        <p:nvGrpSpPr>
          <p:cNvPr id="33" name="组合 32"/>
          <p:cNvGrpSpPr/>
          <p:nvPr/>
        </p:nvGrpSpPr>
        <p:grpSpPr>
          <a:xfrm>
            <a:off x="174303" y="1491630"/>
            <a:ext cx="3062945" cy="2304256"/>
            <a:chOff x="3491880" y="1416684"/>
            <a:chExt cx="2160241" cy="2882414"/>
          </a:xfrm>
        </p:grpSpPr>
        <p:sp>
          <p:nvSpPr>
            <p:cNvPr id="63"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91880" y="3074570"/>
              <a:ext cx="2160240" cy="1087060"/>
            </a:xfrm>
            <a:prstGeom prst="rect">
              <a:avLst/>
            </a:prstGeom>
          </p:spPr>
          <p:txBody>
            <a:bodyPr wrap="square">
              <a:spAutoFit/>
            </a:bodyPr>
            <a:lstStyle/>
            <a:p>
              <a:pPr algn="ctr"/>
              <a:endParaRPr lang="en-US" altLang="zh-CN" b="1" dirty="0" smtClean="0">
                <a:latin typeface="张海山锐线体简" pitchFamily="2" charset="-122"/>
                <a:ea typeface="张海山锐线体简" pitchFamily="2" charset="-122"/>
              </a:endParaRPr>
            </a:p>
            <a:p>
              <a:pPr algn="ctr"/>
              <a:endParaRPr lang="en-US" altLang="zh-CN" b="1" dirty="0" smtClean="0">
                <a:latin typeface="张海山锐线体简" pitchFamily="2" charset="-122"/>
                <a:ea typeface="张海山锐线体简" pitchFamily="2" charset="-122"/>
              </a:endParaRPr>
            </a:p>
            <a:p>
              <a:pPr algn="ctr"/>
              <a:r>
                <a:rPr lang="en-US" altLang="zh-CN" b="1" dirty="0" smtClean="0">
                  <a:latin typeface="张海山锐线体简" pitchFamily="2" charset="-122"/>
                  <a:ea typeface="张海山锐线体简" pitchFamily="2" charset="-122"/>
                </a:rPr>
                <a:t>PUBG</a:t>
              </a:r>
              <a:endParaRPr lang="zh-CN" altLang="en-US" b="1" dirty="0">
                <a:latin typeface="张海山锐线体简" pitchFamily="2" charset="-122"/>
                <a:ea typeface="张海山锐线体简" pitchFamily="2" charset="-122"/>
              </a:endParaRPr>
            </a:p>
          </p:txBody>
        </p:sp>
      </p:grpSp>
      <p:grpSp>
        <p:nvGrpSpPr>
          <p:cNvPr id="35" name="组合 34"/>
          <p:cNvGrpSpPr/>
          <p:nvPr/>
        </p:nvGrpSpPr>
        <p:grpSpPr>
          <a:xfrm>
            <a:off x="3517331" y="1461441"/>
            <a:ext cx="2722849" cy="2334445"/>
            <a:chOff x="6038736" y="1888649"/>
            <a:chExt cx="2160240" cy="2882414"/>
          </a:xfrm>
        </p:grpSpPr>
        <p:sp>
          <p:nvSpPr>
            <p:cNvPr id="72" name="矩形 71"/>
            <p:cNvSpPr/>
            <p:nvPr/>
          </p:nvSpPr>
          <p:spPr>
            <a:xfrm>
              <a:off x="6038736" y="1888649"/>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38736" y="3504982"/>
              <a:ext cx="2160240" cy="1159551"/>
            </a:xfrm>
            <a:prstGeom prst="rect">
              <a:avLst/>
            </a:prstGeom>
          </p:spPr>
          <p:txBody>
            <a:bodyPr wrap="square">
              <a:spAutoFit/>
            </a:bodyPr>
            <a:lstStyle/>
            <a:p>
              <a:pPr algn="ctr"/>
              <a:endParaRPr lang="en-US" altLang="ja-JP" dirty="0" smtClean="0"/>
            </a:p>
            <a:p>
              <a:pPr algn="ctr"/>
              <a:endParaRPr lang="en-US" altLang="ja-JP" dirty="0" smtClean="0"/>
            </a:p>
            <a:p>
              <a:pPr algn="ctr"/>
              <a:r>
                <a:rPr lang="en-US" altLang="ja-JP" dirty="0" smtClean="0"/>
                <a:t>League </a:t>
              </a:r>
              <a:r>
                <a:rPr lang="en-US" altLang="ja-JP" dirty="0"/>
                <a:t>of Legends</a:t>
              </a:r>
              <a:endParaRPr lang="zh-CN" altLang="en-US" dirty="0"/>
            </a:p>
          </p:txBody>
        </p:sp>
      </p:grpSp>
      <p:pic>
        <p:nvPicPr>
          <p:cNvPr id="1028" name="Picture 4" descr="https://gss0.bdstatic.com/-4o3dSag_xI4khGkpoWK1HF6hhy/baike/c0%3Dbaike92%2C5%2C5%2C92%2C30/sign=81eed71b5bda81cb5aeb8b9f330fbb73/91529822720e0cf3fb4a71140046f21fbf09aa9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0981" y="1884444"/>
            <a:ext cx="2250726" cy="12897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ç»å°æ±ç"/>
          <p:cNvPicPr>
            <a:picLocks noChangeAspect="1" noChangeArrowheads="1"/>
          </p:cNvPicPr>
          <p:nvPr/>
        </p:nvPicPr>
        <p:blipFill rotWithShape="1">
          <a:blip r:embed="rId4">
            <a:extLst>
              <a:ext uri="{28A0092B-C50C-407E-A947-70E740481C1C}">
                <a14:useLocalDpi xmlns:a14="http://schemas.microsoft.com/office/drawing/2010/main" val="0"/>
              </a:ext>
            </a:extLst>
          </a:blip>
          <a:srcRect l="11504" t="4181" r="6322"/>
          <a:stretch/>
        </p:blipFill>
        <p:spPr bwMode="auto">
          <a:xfrm>
            <a:off x="417204" y="1651422"/>
            <a:ext cx="2577142" cy="15680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dl.garenanow.com/lol/loltw/web/news/images/119/1_92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425" y="2087842"/>
            <a:ext cx="2722339" cy="1072602"/>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32"/>
          <p:cNvGrpSpPr/>
          <p:nvPr/>
        </p:nvGrpSpPr>
        <p:grpSpPr>
          <a:xfrm>
            <a:off x="245337" y="1461441"/>
            <a:ext cx="3062945" cy="2334445"/>
            <a:chOff x="3491880" y="1416684"/>
            <a:chExt cx="2160241" cy="2882414"/>
          </a:xfrm>
        </p:grpSpPr>
        <p:sp>
          <p:nvSpPr>
            <p:cNvPr id="25"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63"/>
            <p:cNvSpPr/>
            <p:nvPr/>
          </p:nvSpPr>
          <p:spPr>
            <a:xfrm>
              <a:off x="3491880" y="3074570"/>
              <a:ext cx="2160240" cy="1087060"/>
            </a:xfrm>
            <a:prstGeom prst="rect">
              <a:avLst/>
            </a:prstGeom>
          </p:spPr>
          <p:txBody>
            <a:bodyPr wrap="square">
              <a:spAutoFit/>
            </a:bodyPr>
            <a:lstStyle/>
            <a:p>
              <a:pPr algn="ctr"/>
              <a:endParaRPr lang="en-US" altLang="zh-CN" b="1" dirty="0" smtClean="0">
                <a:latin typeface="张海山锐线体简" pitchFamily="2" charset="-122"/>
                <a:ea typeface="张海山锐线体简" pitchFamily="2" charset="-122"/>
              </a:endParaRPr>
            </a:p>
            <a:p>
              <a:pPr algn="ctr"/>
              <a:endParaRPr lang="en-US" altLang="zh-CN" b="1" dirty="0" smtClean="0">
                <a:latin typeface="张海山锐线体简" pitchFamily="2" charset="-122"/>
                <a:ea typeface="张海山锐线体简" pitchFamily="2" charset="-122"/>
              </a:endParaRPr>
            </a:p>
            <a:p>
              <a:pPr algn="ctr"/>
              <a:r>
                <a:rPr lang="en-US" altLang="zh-CN" b="1" dirty="0" smtClean="0">
                  <a:latin typeface="张海山锐线体简" pitchFamily="2" charset="-122"/>
                  <a:ea typeface="张海山锐线体简" pitchFamily="2" charset="-122"/>
                </a:rPr>
                <a:t>PUBG</a:t>
              </a:r>
              <a:endParaRPr lang="zh-CN" altLang="en-US" b="1" dirty="0">
                <a:latin typeface="张海山锐线体简" pitchFamily="2" charset="-122"/>
                <a:ea typeface="张海山锐线体简" pitchFamily="2" charset="-122"/>
              </a:endParaRPr>
            </a:p>
          </p:txBody>
        </p:sp>
      </p:grpSp>
      <p:pic>
        <p:nvPicPr>
          <p:cNvPr id="27" name="Picture 6" descr="ç»å°æ±ç"/>
          <p:cNvPicPr>
            <a:picLocks noChangeAspect="1" noChangeArrowheads="1"/>
          </p:cNvPicPr>
          <p:nvPr/>
        </p:nvPicPr>
        <p:blipFill rotWithShape="1">
          <a:blip r:embed="rId4">
            <a:extLst>
              <a:ext uri="{28A0092B-C50C-407E-A947-70E740481C1C}">
                <a14:useLocalDpi xmlns:a14="http://schemas.microsoft.com/office/drawing/2010/main" val="0"/>
              </a:ext>
            </a:extLst>
          </a:blip>
          <a:srcRect l="11504" t="4181" r="6322"/>
          <a:stretch/>
        </p:blipFill>
        <p:spPr bwMode="auto">
          <a:xfrm>
            <a:off x="439255" y="1672356"/>
            <a:ext cx="2577142" cy="1568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4978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par>
                                <p:cTn id="8" presetID="16" presetClass="entr" presetSubtype="21"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barn(inVertical)">
                                      <p:cBhvr>
                                        <p:cTn id="10" dur="500"/>
                                        <p:tgtEl>
                                          <p:spTgt spid="1030"/>
                                        </p:tgtEl>
                                      </p:cBhvr>
                                    </p:animEffect>
                                  </p:childTnLst>
                                </p:cTn>
                              </p:par>
                              <p:par>
                                <p:cTn id="11" presetID="16" presetClass="entr" presetSubtype="21"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arn(inVertical)">
                                      <p:cBhvr>
                                        <p:cTn id="13" dur="500"/>
                                        <p:tgtEl>
                                          <p:spTgt spid="24"/>
                                        </p:tgtEl>
                                      </p:cBhvr>
                                    </p:animEffect>
                                  </p:childTnLst>
                                </p:cTn>
                              </p:par>
                              <p:par>
                                <p:cTn id="14" presetID="16" presetClass="entr" presetSubtype="2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barn(inVertical)">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barn(inVertical)">
                                      <p:cBhvr>
                                        <p:cTn id="21" dur="500"/>
                                        <p:tgtEl>
                                          <p:spTgt spid="35"/>
                                        </p:tgtEl>
                                      </p:cBhvr>
                                    </p:animEffect>
                                  </p:childTnLst>
                                </p:cTn>
                              </p:par>
                              <p:par>
                                <p:cTn id="22" presetID="16" presetClass="entr" presetSubtype="21" fill="hold" nodeType="with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barn(inVertical)">
                                      <p:cBhvr>
                                        <p:cTn id="24" dur="500"/>
                                        <p:tgtEl>
                                          <p:spTgt spid="103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barn(inVertical)">
                                      <p:cBhvr>
                                        <p:cTn id="29" dur="500"/>
                                        <p:tgtEl>
                                          <p:spTgt spid="31"/>
                                        </p:tgtEl>
                                      </p:cBhvr>
                                    </p:animEffect>
                                  </p:childTnLst>
                                </p:cTn>
                              </p:par>
                              <p:par>
                                <p:cTn id="30" presetID="16" presetClass="entr" presetSubtype="21" fill="hold" nodeType="withEffect">
                                  <p:stCondLst>
                                    <p:cond delay="0"/>
                                  </p:stCondLst>
                                  <p:childTnLst>
                                    <p:set>
                                      <p:cBhvr>
                                        <p:cTn id="31" dur="1" fill="hold">
                                          <p:stCondLst>
                                            <p:cond delay="0"/>
                                          </p:stCondLst>
                                        </p:cTn>
                                        <p:tgtEl>
                                          <p:spTgt spid="1028"/>
                                        </p:tgtEl>
                                        <p:attrNameLst>
                                          <p:attrName>style.visibility</p:attrName>
                                        </p:attrNameLst>
                                      </p:cBhvr>
                                      <p:to>
                                        <p:strVal val="visible"/>
                                      </p:to>
                                    </p:set>
                                    <p:animEffect transition="in" filter="barn(inVertical)">
                                      <p:cBhvr>
                                        <p:cTn id="3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8113" y="205779"/>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zh-CN" sz="2800" dirty="0" err="1" smtClean="0">
                <a:latin typeface="Arial Black" pitchFamily="34" charset="0"/>
              </a:rPr>
              <a:t>Favourite</a:t>
            </a:r>
            <a:r>
              <a:rPr lang="en-US" altLang="zh-CN" sz="2800" dirty="0" smtClean="0">
                <a:latin typeface="Arial Black" pitchFamily="34" charset="0"/>
              </a:rPr>
              <a:t> Anime</a:t>
            </a:r>
            <a:endParaRPr lang="zh-CN" altLang="en-US" sz="2800" dirty="0">
              <a:latin typeface="Arial Black" pitchFamily="34" charset="0"/>
            </a:endParaRPr>
          </a:p>
        </p:txBody>
      </p:sp>
      <p:grpSp>
        <p:nvGrpSpPr>
          <p:cNvPr id="31" name="组合 30"/>
          <p:cNvGrpSpPr/>
          <p:nvPr/>
        </p:nvGrpSpPr>
        <p:grpSpPr>
          <a:xfrm>
            <a:off x="6462209" y="1851670"/>
            <a:ext cx="2448272" cy="2258171"/>
            <a:chOff x="971600" y="1851670"/>
            <a:chExt cx="2160240" cy="2882414"/>
          </a:xfrm>
        </p:grpSpPr>
        <p:sp>
          <p:nvSpPr>
            <p:cNvPr id="8" name="矩形 7"/>
            <p:cNvSpPr/>
            <p:nvPr/>
          </p:nvSpPr>
          <p:spPr>
            <a:xfrm>
              <a:off x="971600" y="1851670"/>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71600" y="3509555"/>
              <a:ext cx="2160240" cy="825001"/>
            </a:xfrm>
            <a:prstGeom prst="rect">
              <a:avLst/>
            </a:prstGeom>
          </p:spPr>
          <p:txBody>
            <a:bodyPr wrap="square">
              <a:spAutoFit/>
            </a:bodyPr>
            <a:lstStyle/>
            <a:p>
              <a:pPr algn="ctr"/>
              <a:endParaRPr lang="en-US" altLang="ja-JP" dirty="0" smtClean="0"/>
            </a:p>
            <a:p>
              <a:pPr algn="ctr"/>
              <a:r>
                <a:rPr lang="en-US" altLang="ja-JP" dirty="0">
                  <a:latin typeface="游明朝" panose="02020400000000000000" pitchFamily="18" charset="-128"/>
                  <a:ea typeface="游明朝" panose="02020400000000000000" pitchFamily="18" charset="-128"/>
                </a:rPr>
                <a:t>One Punch Man</a:t>
              </a:r>
              <a:endParaRPr lang="zh-CN" altLang="en-US" dirty="0">
                <a:latin typeface="游明朝" panose="02020400000000000000" pitchFamily="18" charset="-128"/>
                <a:ea typeface="游明朝" panose="02020400000000000000" pitchFamily="18" charset="-128"/>
              </a:endParaRPr>
            </a:p>
          </p:txBody>
        </p:sp>
      </p:grpSp>
      <p:grpSp>
        <p:nvGrpSpPr>
          <p:cNvPr id="33" name="组合 32"/>
          <p:cNvGrpSpPr/>
          <p:nvPr/>
        </p:nvGrpSpPr>
        <p:grpSpPr>
          <a:xfrm>
            <a:off x="174303" y="1491630"/>
            <a:ext cx="3062945" cy="2304256"/>
            <a:chOff x="3491880" y="1416684"/>
            <a:chExt cx="2160241" cy="2882414"/>
          </a:xfrm>
        </p:grpSpPr>
        <p:sp>
          <p:nvSpPr>
            <p:cNvPr id="63"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491880" y="3074570"/>
              <a:ext cx="2160240" cy="1087060"/>
            </a:xfrm>
            <a:prstGeom prst="rect">
              <a:avLst/>
            </a:prstGeom>
          </p:spPr>
          <p:txBody>
            <a:bodyPr wrap="square">
              <a:spAutoFit/>
            </a:bodyPr>
            <a:lstStyle/>
            <a:p>
              <a:pPr algn="ctr"/>
              <a:endParaRPr lang="en-US" altLang="zh-CN" b="1" dirty="0" smtClean="0">
                <a:latin typeface="张海山锐线体简" pitchFamily="2" charset="-122"/>
                <a:ea typeface="张海山锐线体简" pitchFamily="2" charset="-122"/>
              </a:endParaRPr>
            </a:p>
            <a:p>
              <a:pPr algn="ctr"/>
              <a:endParaRPr lang="en-US" altLang="zh-CN" b="1" dirty="0" smtClean="0">
                <a:latin typeface="张海山锐线体简" pitchFamily="2" charset="-122"/>
                <a:ea typeface="张海山锐线体简" pitchFamily="2" charset="-122"/>
              </a:endParaRPr>
            </a:p>
            <a:p>
              <a:pPr algn="ctr"/>
              <a:r>
                <a:rPr lang="en-US" altLang="zh-CN" b="1" dirty="0" smtClean="0">
                  <a:latin typeface="张海山锐线体简" pitchFamily="2" charset="-122"/>
                  <a:ea typeface="张海山锐线体简" pitchFamily="2" charset="-122"/>
                </a:rPr>
                <a:t>PUBG</a:t>
              </a:r>
              <a:endParaRPr lang="zh-CN" altLang="en-US" b="1" dirty="0">
                <a:latin typeface="张海山锐线体简" pitchFamily="2" charset="-122"/>
                <a:ea typeface="张海山锐线体简" pitchFamily="2" charset="-122"/>
              </a:endParaRPr>
            </a:p>
          </p:txBody>
        </p:sp>
      </p:grpSp>
      <p:grpSp>
        <p:nvGrpSpPr>
          <p:cNvPr id="35" name="组合 34"/>
          <p:cNvGrpSpPr/>
          <p:nvPr/>
        </p:nvGrpSpPr>
        <p:grpSpPr>
          <a:xfrm>
            <a:off x="3388021" y="1668459"/>
            <a:ext cx="2588876" cy="2094320"/>
            <a:chOff x="6038736" y="1888649"/>
            <a:chExt cx="2160240" cy="2890818"/>
          </a:xfrm>
        </p:grpSpPr>
        <p:sp>
          <p:nvSpPr>
            <p:cNvPr id="72" name="矩形 71"/>
            <p:cNvSpPr/>
            <p:nvPr/>
          </p:nvSpPr>
          <p:spPr>
            <a:xfrm>
              <a:off x="6038736" y="1888649"/>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38736" y="3504982"/>
              <a:ext cx="2160240" cy="1274485"/>
            </a:xfrm>
            <a:prstGeom prst="rect">
              <a:avLst/>
            </a:prstGeom>
          </p:spPr>
          <p:txBody>
            <a:bodyPr wrap="square">
              <a:spAutoFit/>
            </a:bodyPr>
            <a:lstStyle/>
            <a:p>
              <a:pPr algn="ctr"/>
              <a:endParaRPr lang="en-US" altLang="ja-JP" dirty="0" smtClean="0"/>
            </a:p>
            <a:p>
              <a:pPr algn="ctr"/>
              <a:endParaRPr lang="en-US" altLang="zh-CN" dirty="0" smtClean="0"/>
            </a:p>
            <a:p>
              <a:pPr algn="ctr"/>
              <a:r>
                <a:rPr lang="en-US" altLang="zh-CN" dirty="0">
                  <a:latin typeface="游明朝" panose="02020400000000000000" pitchFamily="18" charset="-128"/>
                  <a:ea typeface="游明朝" panose="02020400000000000000" pitchFamily="18" charset="-128"/>
                </a:rPr>
                <a:t>NARUTO</a:t>
              </a:r>
              <a:endParaRPr lang="en-US" altLang="ja-JP" dirty="0">
                <a:latin typeface="游明朝" panose="02020400000000000000" pitchFamily="18" charset="-128"/>
                <a:ea typeface="游明朝" panose="02020400000000000000" pitchFamily="18" charset="-128"/>
              </a:endParaRPr>
            </a:p>
          </p:txBody>
        </p:sp>
      </p:grpSp>
      <p:pic>
        <p:nvPicPr>
          <p:cNvPr id="1030" name="Picture 6" descr="ç»å°æ±ç"/>
          <p:cNvPicPr>
            <a:picLocks noChangeAspect="1" noChangeArrowheads="1"/>
          </p:cNvPicPr>
          <p:nvPr/>
        </p:nvPicPr>
        <p:blipFill rotWithShape="1">
          <a:blip r:embed="rId3">
            <a:extLst>
              <a:ext uri="{28A0092B-C50C-407E-A947-70E740481C1C}">
                <a14:useLocalDpi xmlns:a14="http://schemas.microsoft.com/office/drawing/2010/main" val="0"/>
              </a:ext>
            </a:extLst>
          </a:blip>
          <a:srcRect l="11504" t="4181" r="6322"/>
          <a:stretch/>
        </p:blipFill>
        <p:spPr bwMode="auto">
          <a:xfrm>
            <a:off x="421027" y="1895854"/>
            <a:ext cx="2577142" cy="1568055"/>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组合 32"/>
          <p:cNvGrpSpPr/>
          <p:nvPr/>
        </p:nvGrpSpPr>
        <p:grpSpPr>
          <a:xfrm>
            <a:off x="229499" y="1514104"/>
            <a:ext cx="3062945" cy="2304256"/>
            <a:chOff x="3491880" y="1416684"/>
            <a:chExt cx="2160241" cy="2882414"/>
          </a:xfrm>
        </p:grpSpPr>
        <p:sp>
          <p:nvSpPr>
            <p:cNvPr id="25" name="矩形 62"/>
            <p:cNvSpPr/>
            <p:nvPr/>
          </p:nvSpPr>
          <p:spPr>
            <a:xfrm>
              <a:off x="3491881"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63"/>
            <p:cNvSpPr/>
            <p:nvPr/>
          </p:nvSpPr>
          <p:spPr>
            <a:xfrm>
              <a:off x="3491880" y="3074570"/>
              <a:ext cx="2160240" cy="1155002"/>
            </a:xfrm>
            <a:prstGeom prst="rect">
              <a:avLst/>
            </a:prstGeom>
          </p:spPr>
          <p:txBody>
            <a:bodyPr wrap="square">
              <a:spAutoFit/>
            </a:bodyPr>
            <a:lstStyle/>
            <a:p>
              <a:pPr algn="ctr"/>
              <a:endParaRPr lang="en-US" altLang="zh-CN" b="1" dirty="0">
                <a:latin typeface="游明朝" panose="02020400000000000000" pitchFamily="18" charset="-128"/>
                <a:ea typeface="游明朝" panose="02020400000000000000" pitchFamily="18" charset="-128"/>
              </a:endParaRPr>
            </a:p>
            <a:p>
              <a:pPr algn="ctr"/>
              <a:endParaRPr lang="en-US" altLang="zh-CN" b="1" dirty="0" smtClean="0">
                <a:latin typeface="游明朝" panose="02020400000000000000" pitchFamily="18" charset="-128"/>
                <a:ea typeface="游明朝" panose="02020400000000000000" pitchFamily="18" charset="-128"/>
              </a:endParaRPr>
            </a:p>
            <a:p>
              <a:pPr algn="ctr"/>
              <a:r>
                <a:rPr lang="ja-JP" altLang="en-US" dirty="0">
                  <a:latin typeface="游明朝" panose="02020400000000000000" pitchFamily="18" charset="-128"/>
                  <a:ea typeface="游明朝" panose="02020400000000000000" pitchFamily="18" charset="-128"/>
                </a:rPr>
                <a:t>君の名は</a:t>
              </a:r>
              <a:endParaRPr lang="en-US" altLang="zh-CN" dirty="0" smtClean="0">
                <a:latin typeface="游明朝" panose="02020400000000000000" pitchFamily="18" charset="-128"/>
                <a:ea typeface="游明朝" panose="02020400000000000000" pitchFamily="18" charset="-128"/>
              </a:endParaRPr>
            </a:p>
          </p:txBody>
        </p:sp>
      </p:grpSp>
      <p:pic>
        <p:nvPicPr>
          <p:cNvPr id="2050" name="Picture 2" descr="https://images2.gamme.com.tw/news2/2016/17/71/q5iZnp_ak6GXp6Q.jpg"/>
          <p:cNvPicPr>
            <a:picLocks noChangeAspect="1" noChangeArrowheads="1"/>
          </p:cNvPicPr>
          <p:nvPr/>
        </p:nvPicPr>
        <p:blipFill rotWithShape="1">
          <a:blip r:embed="rId4">
            <a:extLst>
              <a:ext uri="{28A0092B-C50C-407E-A947-70E740481C1C}">
                <a14:useLocalDpi xmlns:a14="http://schemas.microsoft.com/office/drawing/2010/main" val="0"/>
              </a:ext>
            </a:extLst>
          </a:blip>
          <a:srcRect l="17462" t="1214" r="22295" b="8225"/>
          <a:stretch/>
        </p:blipFill>
        <p:spPr bwMode="auto">
          <a:xfrm>
            <a:off x="571801" y="1452251"/>
            <a:ext cx="2319696" cy="17675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aruto 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98169" y="1469156"/>
            <a:ext cx="3234984" cy="15534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ne-Punch Man.jpg"/>
          <p:cNvPicPr>
            <a:picLocks noChangeAspect="1" noChangeArrowheads="1"/>
          </p:cNvPicPr>
          <p:nvPr/>
        </p:nvPicPr>
        <p:blipFill rotWithShape="1">
          <a:blip r:embed="rId6">
            <a:extLst>
              <a:ext uri="{28A0092B-C50C-407E-A947-70E740481C1C}">
                <a14:useLocalDpi xmlns:a14="http://schemas.microsoft.com/office/drawing/2010/main" val="0"/>
              </a:ext>
            </a:extLst>
          </a:blip>
          <a:srcRect l="304" t="666" r="-708" b="12709"/>
          <a:stretch/>
        </p:blipFill>
        <p:spPr bwMode="auto">
          <a:xfrm>
            <a:off x="6732240" y="989068"/>
            <a:ext cx="1858751" cy="23120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538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654" y="411510"/>
            <a:ext cx="6228692" cy="523220"/>
          </a:xfrm>
          <a:prstGeom prst="rect">
            <a:avLst/>
          </a:prstGeom>
          <a:noFill/>
        </p:spPr>
        <p:txBody>
          <a:bodyPr wrap="square" rtlCol="0">
            <a:spAutoFit/>
          </a:bodyPr>
          <a:lstStyle/>
          <a:p>
            <a:pPr algn="ctr"/>
            <a:r>
              <a:rPr lang="en-US" altLang="zh-CN" sz="2800" dirty="0">
                <a:latin typeface="Arial Black" pitchFamily="34" charset="0"/>
              </a:rPr>
              <a:t>My </a:t>
            </a:r>
            <a:r>
              <a:rPr lang="en-US" altLang="zh-CN" sz="2800" dirty="0" smtClean="0">
                <a:latin typeface="Arial Black" pitchFamily="34" charset="0"/>
              </a:rPr>
              <a:t>skills· </a:t>
            </a:r>
            <a:r>
              <a:rPr lang="en-US" altLang="zh-CN" sz="2800" dirty="0">
                <a:latin typeface="Arial Black" pitchFamily="34" charset="0"/>
              </a:rPr>
              <a:t>My </a:t>
            </a:r>
            <a:r>
              <a:rPr lang="en-US" altLang="zh-CN" sz="2800" dirty="0" smtClean="0">
                <a:latin typeface="Arial Black" pitchFamily="34" charset="0"/>
              </a:rPr>
              <a:t>tools</a:t>
            </a:r>
            <a:endParaRPr lang="zh-CN" altLang="en-US" sz="2800" dirty="0">
              <a:latin typeface="Arial Black" pitchFamily="34" charset="0"/>
            </a:endParaRPr>
          </a:p>
        </p:txBody>
      </p:sp>
      <p:grpSp>
        <p:nvGrpSpPr>
          <p:cNvPr id="31" name="组合 30"/>
          <p:cNvGrpSpPr/>
          <p:nvPr/>
        </p:nvGrpSpPr>
        <p:grpSpPr>
          <a:xfrm>
            <a:off x="950635" y="1847096"/>
            <a:ext cx="2247393" cy="2882414"/>
            <a:chOff x="971599" y="1851670"/>
            <a:chExt cx="2247393" cy="2882414"/>
          </a:xfrm>
        </p:grpSpPr>
        <p:sp>
          <p:nvSpPr>
            <p:cNvPr id="8" name="矩形 7"/>
            <p:cNvSpPr/>
            <p:nvPr/>
          </p:nvSpPr>
          <p:spPr>
            <a:xfrm>
              <a:off x="971600" y="1851670"/>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71599" y="3509556"/>
              <a:ext cx="2247393" cy="584775"/>
            </a:xfrm>
            <a:prstGeom prst="rect">
              <a:avLst/>
            </a:prstGeom>
          </p:spPr>
          <p:txBody>
            <a:bodyPr wrap="square">
              <a:spAutoFit/>
            </a:bodyPr>
            <a:lstStyle/>
            <a:p>
              <a:r>
                <a:rPr lang="ja-JP" altLang="en-US" sz="1600" dirty="0" smtClean="0">
                  <a:latin typeface="张海山锐线体简" pitchFamily="2" charset="-122"/>
                  <a:ea typeface="张海山锐线体简" pitchFamily="2" charset="-122"/>
                </a:rPr>
                <a:t>以前 </a:t>
              </a:r>
              <a:r>
                <a:rPr lang="en-US" altLang="zh-CN" sz="1600" dirty="0" smtClean="0">
                  <a:latin typeface="张海山锐线体简" pitchFamily="2" charset="-122"/>
                  <a:ea typeface="张海山锐线体简" pitchFamily="2" charset="-122"/>
                </a:rPr>
                <a:t>Django</a:t>
              </a:r>
              <a:r>
                <a:rPr lang="ja-JP" altLang="en-US" sz="1600" dirty="0" smtClean="0">
                  <a:latin typeface="张海山锐线体简" pitchFamily="2" charset="-122"/>
                  <a:ea typeface="张海山锐线体简" pitchFamily="2" charset="-122"/>
                </a:rPr>
                <a:t>で　</a:t>
              </a:r>
              <a:endParaRPr lang="en-US" altLang="ja-JP" sz="1600" dirty="0" smtClean="0">
                <a:latin typeface="张海山锐线体简" pitchFamily="2" charset="-122"/>
                <a:ea typeface="张海山锐线体简" pitchFamily="2" charset="-122"/>
              </a:endParaRPr>
            </a:p>
            <a:p>
              <a:r>
                <a:rPr lang="en-US" altLang="ja-JP" sz="1600" dirty="0" smtClean="0">
                  <a:latin typeface="张海山锐线体简" pitchFamily="2" charset="-122"/>
                  <a:ea typeface="张海山锐线体简" pitchFamily="2" charset="-122"/>
                </a:rPr>
                <a:t>Web</a:t>
              </a:r>
              <a:r>
                <a:rPr lang="ja-JP" altLang="en-US" sz="1600" dirty="0" smtClean="0">
                  <a:latin typeface="张海山锐线体简" pitchFamily="2" charset="-122"/>
                  <a:ea typeface="张海山锐线体简" pitchFamily="2" charset="-122"/>
                </a:rPr>
                <a:t>ページを作る</a:t>
              </a:r>
              <a:endParaRPr lang="zh-CN" altLang="en-US" sz="1600" dirty="0">
                <a:latin typeface="张海山锐线体简" pitchFamily="2" charset="-122"/>
                <a:ea typeface="张海山锐线体简" pitchFamily="2" charset="-122"/>
              </a:endParaRPr>
            </a:p>
          </p:txBody>
        </p:sp>
      </p:grpSp>
      <p:grpSp>
        <p:nvGrpSpPr>
          <p:cNvPr id="33" name="组合 32"/>
          <p:cNvGrpSpPr/>
          <p:nvPr/>
        </p:nvGrpSpPr>
        <p:grpSpPr>
          <a:xfrm>
            <a:off x="3285180" y="1563638"/>
            <a:ext cx="2526100" cy="2882414"/>
            <a:chOff x="3375046" y="1416684"/>
            <a:chExt cx="2526100" cy="2882414"/>
          </a:xfrm>
        </p:grpSpPr>
        <p:sp>
          <p:nvSpPr>
            <p:cNvPr id="63" name="矩形 62"/>
            <p:cNvSpPr/>
            <p:nvPr/>
          </p:nvSpPr>
          <p:spPr>
            <a:xfrm>
              <a:off x="3478358" y="1416684"/>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375046" y="3342258"/>
              <a:ext cx="2526100" cy="830997"/>
            </a:xfrm>
            <a:prstGeom prst="rect">
              <a:avLst/>
            </a:prstGeom>
          </p:spPr>
          <p:txBody>
            <a:bodyPr wrap="square">
              <a:spAutoFit/>
            </a:bodyPr>
            <a:lstStyle/>
            <a:p>
              <a:r>
                <a:rPr lang="en-US" altLang="ja-JP" sz="1600" dirty="0" err="1">
                  <a:latin typeface="张海山锐线体简" pitchFamily="2" charset="-122"/>
                  <a:ea typeface="张海山锐线体简" pitchFamily="2" charset="-122"/>
                </a:rPr>
                <a:t>jupyter</a:t>
              </a:r>
              <a:r>
                <a:rPr lang="ja-JP" altLang="en-US" sz="1600" dirty="0" err="1">
                  <a:latin typeface="张海山锐线体简" pitchFamily="2" charset="-122"/>
                  <a:ea typeface="张海山锐线体简" pitchFamily="2" charset="-122"/>
                </a:rPr>
                <a:t>は逐</a:t>
              </a:r>
              <a:r>
                <a:rPr lang="ja-JP" altLang="en-US" sz="1600" dirty="0">
                  <a:latin typeface="张海山锐线体简" pitchFamily="2" charset="-122"/>
                  <a:ea typeface="张海山锐线体简" pitchFamily="2" charset="-122"/>
                </a:rPr>
                <a:t>次的に実行することができ</a:t>
              </a:r>
              <a:r>
                <a:rPr lang="en-US" altLang="ja-JP" sz="1600" dirty="0">
                  <a:latin typeface="张海山锐线体简" pitchFamily="2" charset="-122"/>
                  <a:ea typeface="张海山锐线体简" pitchFamily="2" charset="-122"/>
                </a:rPr>
                <a:t>,</a:t>
              </a:r>
              <a:r>
                <a:rPr lang="ja-JP" altLang="en-US" sz="1600" dirty="0">
                  <a:latin typeface="张海山锐线体简" pitchFamily="2" charset="-122"/>
                  <a:ea typeface="张海山锐线体简" pitchFamily="2" charset="-122"/>
                </a:rPr>
                <a:t>記録や閲覧が容易になる</a:t>
              </a:r>
              <a:endParaRPr lang="zh-CN" altLang="en-US" sz="1600" dirty="0">
                <a:latin typeface="张海山锐线体简" pitchFamily="2" charset="-122"/>
                <a:ea typeface="张海山锐线体简" pitchFamily="2" charset="-122"/>
              </a:endParaRPr>
            </a:p>
          </p:txBody>
        </p:sp>
      </p:grpSp>
      <p:grpSp>
        <p:nvGrpSpPr>
          <p:cNvPr id="35" name="组合 34"/>
          <p:cNvGrpSpPr/>
          <p:nvPr/>
        </p:nvGrpSpPr>
        <p:grpSpPr>
          <a:xfrm>
            <a:off x="6038736" y="1847096"/>
            <a:ext cx="2709728" cy="2882414"/>
            <a:chOff x="6038736" y="1847096"/>
            <a:chExt cx="2709728" cy="2882414"/>
          </a:xfrm>
        </p:grpSpPr>
        <p:sp>
          <p:nvSpPr>
            <p:cNvPr id="72" name="矩形 71"/>
            <p:cNvSpPr/>
            <p:nvPr/>
          </p:nvSpPr>
          <p:spPr>
            <a:xfrm>
              <a:off x="6038736" y="1847096"/>
              <a:ext cx="2160240" cy="2882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6038736" y="3504982"/>
              <a:ext cx="2709728" cy="830997"/>
            </a:xfrm>
            <a:prstGeom prst="rect">
              <a:avLst/>
            </a:prstGeom>
          </p:spPr>
          <p:txBody>
            <a:bodyPr wrap="square">
              <a:spAutoFit/>
            </a:bodyPr>
            <a:lstStyle/>
            <a:p>
              <a:r>
                <a:rPr lang="en-US" altLang="ja-JP" sz="1600" dirty="0">
                  <a:latin typeface="张海山锐线体简" pitchFamily="2" charset="-122"/>
                  <a:ea typeface="张海山锐线体简" pitchFamily="2" charset="-122"/>
                </a:rPr>
                <a:t>java</a:t>
              </a:r>
              <a:r>
                <a:rPr lang="ja-JP" altLang="en-US" sz="1600" dirty="0">
                  <a:latin typeface="张海山锐线体简" pitchFamily="2" charset="-122"/>
                  <a:ea typeface="张海山锐线体简" pitchFamily="2" charset="-122"/>
                </a:rPr>
                <a:t>は私の独学時間の最も長い言語で、私も彼を放棄したくはありません</a:t>
              </a:r>
              <a:endParaRPr lang="zh-CN" altLang="en-US" sz="1600" dirty="0">
                <a:latin typeface="张海山锐线体简" pitchFamily="2" charset="-122"/>
                <a:ea typeface="张海山锐线体简" pitchFamily="2" charset="-122"/>
              </a:endParaRPr>
            </a:p>
          </p:txBody>
        </p:sp>
      </p:grpSp>
      <p:pic>
        <p:nvPicPr>
          <p:cNvPr id="3074" name="Picture 2" descr="djan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9564" y="2199789"/>
            <a:ext cx="2095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ithub ä¸ Star æå¤çä¸ªäºº Spring Boot å¼æºå­¦ä¹ é¡¹ç®"/>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7779" y="1995686"/>
            <a:ext cx="2274016" cy="119386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Jupyter logo.sv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8865" y="1904478"/>
            <a:ext cx="1198729" cy="1389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3254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trips(downRight)">
                                      <p:cBhvr>
                                        <p:cTn id="7" dur="75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strips(downRight)">
                                      <p:cBhvr>
                                        <p:cTn id="12" dur="75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strips(downRight)">
                                      <p:cBhvr>
                                        <p:cTn id="17" dur="7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1207</TotalTime>
  <Words>1111</Words>
  <Application>Microsoft Macintosh PowerPoint</Application>
  <PresentationFormat>全屏显示(16:9)</PresentationFormat>
  <Paragraphs>93</Paragraphs>
  <Slides>12</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Arial Black</vt:lpstr>
      <vt:lpstr>Calibri</vt:lpstr>
      <vt:lpstr>Impact</vt:lpstr>
      <vt:lpstr>ＭＳ Ｐゴシック</vt:lpstr>
      <vt:lpstr>等线</vt:lpstr>
      <vt:lpstr>宋体</vt:lpstr>
      <vt:lpstr>游ゴシック</vt:lpstr>
      <vt:lpstr>游明朝</vt:lpstr>
      <vt:lpstr>张海山锐线体简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微软用户</dc:creator>
  <cp:lastModifiedBy>Microsoft Office User</cp:lastModifiedBy>
  <cp:revision>97</cp:revision>
  <dcterms:created xsi:type="dcterms:W3CDTF">2016-07-15T07:40:21Z</dcterms:created>
  <dcterms:modified xsi:type="dcterms:W3CDTF">2019-09-25T11:54:19Z</dcterms:modified>
</cp:coreProperties>
</file>